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0"/>
  </p:notesMasterIdLst>
  <p:handoutMasterIdLst>
    <p:handoutMasterId r:id="rId21"/>
  </p:handoutMasterIdLst>
  <p:sldIdLst>
    <p:sldId id="257" r:id="rId2"/>
    <p:sldId id="429" r:id="rId3"/>
    <p:sldId id="452" r:id="rId4"/>
    <p:sldId id="443" r:id="rId5"/>
    <p:sldId id="453" r:id="rId6"/>
    <p:sldId id="450" r:id="rId7"/>
    <p:sldId id="449" r:id="rId8"/>
    <p:sldId id="434" r:id="rId9"/>
    <p:sldId id="454" r:id="rId10"/>
    <p:sldId id="455" r:id="rId11"/>
    <p:sldId id="456" r:id="rId12"/>
    <p:sldId id="427" r:id="rId13"/>
    <p:sldId id="435" r:id="rId14"/>
    <p:sldId id="396" r:id="rId15"/>
    <p:sldId id="440" r:id="rId16"/>
    <p:sldId id="447" r:id="rId17"/>
    <p:sldId id="451" r:id="rId18"/>
    <p:sldId id="397" r:id="rId1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gzhang Wu" initials="CW"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0026"/>
    <a:srgbClr val="9F2975"/>
    <a:srgbClr val="FFFFFF"/>
    <a:srgbClr val="B255CB"/>
    <a:srgbClr val="8A2894"/>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8" autoAdjust="0"/>
    <p:restoredTop sz="89342" autoAdjust="0"/>
  </p:normalViewPr>
  <p:slideViewPr>
    <p:cSldViewPr snapToGrid="0">
      <p:cViewPr>
        <p:scale>
          <a:sx n="100" d="100"/>
          <a:sy n="100" d="100"/>
        </p:scale>
        <p:origin x="680" y="14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54" d="100"/>
          <a:sy n="54" d="100"/>
        </p:scale>
        <p:origin x="2796" y="4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7947BB-F1F2-4248-B8D8-270D06698F51}" type="datetimeFigureOut">
              <a:rPr lang="en-US" smtClean="0"/>
              <a:t>3/21/19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B55BEA-5DBB-447E-9908-4F6A900BA3F1}" type="slidenum">
              <a:rPr lang="en-US" smtClean="0"/>
              <a:t>‹#›</a:t>
            </a:fld>
            <a:endParaRPr lang="en-US"/>
          </a:p>
        </p:txBody>
      </p:sp>
    </p:spTree>
    <p:extLst>
      <p:ext uri="{BB962C8B-B14F-4D97-AF65-F5344CB8AC3E}">
        <p14:creationId xmlns:p14="http://schemas.microsoft.com/office/powerpoint/2010/main" val="2382005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3A9402-CD27-4921-B002-0CD9EC251B61}" type="datetimeFigureOut">
              <a:rPr lang="en-US" smtClean="0"/>
              <a:t>3/21/19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00D06B-301B-48CA-9B3A-8BB3511C5D80}" type="slidenum">
              <a:rPr lang="en-US" smtClean="0"/>
              <a:t>‹#›</a:t>
            </a:fld>
            <a:endParaRPr lang="en-US"/>
          </a:p>
        </p:txBody>
      </p:sp>
    </p:spTree>
    <p:extLst>
      <p:ext uri="{BB962C8B-B14F-4D97-AF65-F5344CB8AC3E}">
        <p14:creationId xmlns:p14="http://schemas.microsoft.com/office/powerpoint/2010/main" val="3611791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 am Abigail Zhang from Rutgers Business</a:t>
            </a:r>
            <a:r>
              <a:rPr lang="en-US" baseline="0" dirty="0" smtClean="0"/>
              <a:t> School. The previous presentations are about RPA, and I am presenting my work on Intelligent Process Automation in Audit.</a:t>
            </a:r>
            <a:endParaRPr lang="en-US" dirty="0"/>
          </a:p>
        </p:txBody>
      </p:sp>
      <p:sp>
        <p:nvSpPr>
          <p:cNvPr id="4" name="Slide Number Placeholder 3"/>
          <p:cNvSpPr>
            <a:spLocks noGrp="1"/>
          </p:cNvSpPr>
          <p:nvPr>
            <p:ph type="sldNum" sz="quarter" idx="10"/>
          </p:nvPr>
        </p:nvSpPr>
        <p:spPr/>
        <p:txBody>
          <a:bodyPr/>
          <a:lstStyle/>
          <a:p>
            <a:fld id="{BE00D06B-301B-48CA-9B3A-8BB3511C5D80}" type="slidenum">
              <a:rPr lang="en-US" smtClean="0"/>
              <a:t>1</a:t>
            </a:fld>
            <a:endParaRPr lang="en-US"/>
          </a:p>
        </p:txBody>
      </p:sp>
    </p:spTree>
    <p:extLst>
      <p:ext uri="{BB962C8B-B14F-4D97-AF65-F5344CB8AC3E}">
        <p14:creationId xmlns:p14="http://schemas.microsoft.com/office/powerpoint/2010/main" val="1258963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inventory testing.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Based on the counted number, machine learning</a:t>
            </a:r>
            <a:r>
              <a:rPr lang="en-US" sz="1200" b="0" i="0" kern="1200" baseline="0" dirty="0" smtClean="0">
                <a:solidFill>
                  <a:schemeClr val="tx1"/>
                </a:solidFill>
                <a:effectLst/>
                <a:latin typeface="+mn-lt"/>
                <a:ea typeface="+mn-ea"/>
                <a:cs typeface="+mn-cs"/>
              </a:rPr>
              <a:t> predict.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Unlike </a:t>
            </a:r>
            <a:r>
              <a:rPr lang="en-US" sz="1200" b="0" i="0" kern="1200" dirty="0">
                <a:solidFill>
                  <a:schemeClr val="tx1"/>
                </a:solidFill>
                <a:effectLst/>
                <a:latin typeface="+mn-lt"/>
                <a:ea typeface="+mn-ea"/>
                <a:cs typeface="+mn-cs"/>
              </a:rPr>
              <a:t>RPA, which can only execute pre-programed procedures, IPA can “sense,” “think” and “act.” The data and information “sensed” by …will be forwarded to the thinking part. In thinking, when the AI and cc are not able to deal with certain tasks, it will forward them to a human and learn from what the human does. Then the thinking part will give order to the acting part, where the RPA will …  If necessary, the sensing part will again obtain data from what’s been executed from acting, closing the loop and starting the circle again. </a:t>
            </a:r>
            <a:endParaRPr lang="en-US" dirty="0"/>
          </a:p>
        </p:txBody>
      </p:sp>
      <p:sp>
        <p:nvSpPr>
          <p:cNvPr id="4" name="Slide Number Placeholder 3"/>
          <p:cNvSpPr>
            <a:spLocks noGrp="1"/>
          </p:cNvSpPr>
          <p:nvPr>
            <p:ph type="sldNum" sz="quarter" idx="10"/>
          </p:nvPr>
        </p:nvSpPr>
        <p:spPr/>
        <p:txBody>
          <a:bodyPr/>
          <a:lstStyle/>
          <a:p>
            <a:fld id="{BE00D06B-301B-48CA-9B3A-8BB3511C5D80}" type="slidenum">
              <a:rPr lang="en-US" smtClean="0"/>
              <a:t>12</a:t>
            </a:fld>
            <a:endParaRPr lang="en-US"/>
          </a:p>
        </p:txBody>
      </p:sp>
    </p:spTree>
    <p:extLst>
      <p:ext uri="{BB962C8B-B14F-4D97-AF65-F5344CB8AC3E}">
        <p14:creationId xmlns:p14="http://schemas.microsoft.com/office/powerpoint/2010/main" val="328356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In</a:t>
            </a:r>
            <a:r>
              <a:rPr lang="en-US" baseline="0" dirty="0" smtClean="0"/>
              <a:t> an audit engagement, </a:t>
            </a:r>
            <a:r>
              <a:rPr lang="en-US" dirty="0" smtClean="0"/>
              <a:t>IPA will</a:t>
            </a:r>
            <a:r>
              <a:rPr lang="en-US" baseline="0" dirty="0" smtClean="0"/>
              <a:t> </a:t>
            </a:r>
            <a:r>
              <a:rPr lang="en-US" dirty="0" smtClean="0"/>
              <a:t>automate different types of audit tasks in different degrees.</a:t>
            </a:r>
            <a:r>
              <a:rPr lang="en-US" baseline="0" dirty="0" smtClean="0"/>
              <a:t> Orchestrated by the smart workflow, in which some complicated and fuzzy rules can be learned through time. </a:t>
            </a:r>
            <a:endParaRPr lang="en-US" dirty="0"/>
          </a:p>
        </p:txBody>
      </p:sp>
      <p:sp>
        <p:nvSpPr>
          <p:cNvPr id="4" name="Slide Number Placeholder 3"/>
          <p:cNvSpPr>
            <a:spLocks noGrp="1"/>
          </p:cNvSpPr>
          <p:nvPr>
            <p:ph type="sldNum" sz="quarter" idx="10"/>
          </p:nvPr>
        </p:nvSpPr>
        <p:spPr/>
        <p:txBody>
          <a:bodyPr/>
          <a:lstStyle/>
          <a:p>
            <a:fld id="{BE00D06B-301B-48CA-9B3A-8BB3511C5D80}" type="slidenum">
              <a:rPr lang="en-US" smtClean="0"/>
              <a:t>13</a:t>
            </a:fld>
            <a:endParaRPr lang="en-US"/>
          </a:p>
        </p:txBody>
      </p:sp>
    </p:spTree>
    <p:extLst>
      <p:ext uri="{BB962C8B-B14F-4D97-AF65-F5344CB8AC3E}">
        <p14:creationId xmlns:p14="http://schemas.microsoft.com/office/powerpoint/2010/main" val="146104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each major audit phase, the</a:t>
            </a:r>
            <a:r>
              <a:rPr lang="en-US" sz="1200" kern="1200" baseline="0" dirty="0" smtClean="0">
                <a:solidFill>
                  <a:schemeClr val="tx1"/>
                </a:solidFill>
                <a:effectLst/>
                <a:latin typeface="+mn-lt"/>
                <a:ea typeface="+mn-ea"/>
                <a:cs typeface="+mn-cs"/>
              </a:rPr>
              <a:t> results of previous phase are transmitted to the next, leading to an audit workflow driven by IPA and in which the tasks are orchestrated by the smart workflow.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00D06B-301B-48CA-9B3A-8BB3511C5D80}" type="slidenum">
              <a:rPr lang="en-US" smtClean="0"/>
              <a:t>14</a:t>
            </a:fld>
            <a:endParaRPr lang="en-US"/>
          </a:p>
        </p:txBody>
      </p:sp>
    </p:spTree>
    <p:extLst>
      <p:ext uri="{BB962C8B-B14F-4D97-AF65-F5344CB8AC3E}">
        <p14:creationId xmlns:p14="http://schemas.microsoft.com/office/powerpoint/2010/main" val="2615341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HP example. </a:t>
            </a:r>
            <a:endParaRPr lang="en-US" dirty="0"/>
          </a:p>
        </p:txBody>
      </p:sp>
      <p:sp>
        <p:nvSpPr>
          <p:cNvPr id="4" name="Slide Number Placeholder 3"/>
          <p:cNvSpPr>
            <a:spLocks noGrp="1"/>
          </p:cNvSpPr>
          <p:nvPr>
            <p:ph type="sldNum" sz="quarter" idx="10"/>
          </p:nvPr>
        </p:nvSpPr>
        <p:spPr/>
        <p:txBody>
          <a:bodyPr/>
          <a:lstStyle/>
          <a:p>
            <a:fld id="{BE00D06B-301B-48CA-9B3A-8BB3511C5D80}" type="slidenum">
              <a:rPr lang="en-US" smtClean="0"/>
              <a:t>15</a:t>
            </a:fld>
            <a:endParaRPr lang="en-US"/>
          </a:p>
        </p:txBody>
      </p:sp>
    </p:spTree>
    <p:extLst>
      <p:ext uri="{BB962C8B-B14F-4D97-AF65-F5344CB8AC3E}">
        <p14:creationId xmlns:p14="http://schemas.microsoft.com/office/powerpoint/2010/main" val="1887485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 audit workflow driven by IPA can be extremely helpful for external audits in coordinating and controlling their audit processes, increasing the efficiency and effectiveness of each engagement</a:t>
            </a:r>
            <a:endParaRPr lang="en-US" dirty="0"/>
          </a:p>
        </p:txBody>
      </p:sp>
      <p:sp>
        <p:nvSpPr>
          <p:cNvPr id="4" name="Slide Number Placeholder 3"/>
          <p:cNvSpPr>
            <a:spLocks noGrp="1"/>
          </p:cNvSpPr>
          <p:nvPr>
            <p:ph type="sldNum" sz="quarter" idx="10"/>
          </p:nvPr>
        </p:nvSpPr>
        <p:spPr/>
        <p:txBody>
          <a:bodyPr/>
          <a:lstStyle/>
          <a:p>
            <a:fld id="{BE00D06B-301B-48CA-9B3A-8BB3511C5D80}" type="slidenum">
              <a:rPr lang="en-US" smtClean="0"/>
              <a:t>16</a:t>
            </a:fld>
            <a:endParaRPr lang="en-US"/>
          </a:p>
        </p:txBody>
      </p:sp>
    </p:spTree>
    <p:extLst>
      <p:ext uri="{BB962C8B-B14F-4D97-AF65-F5344CB8AC3E}">
        <p14:creationId xmlns:p14="http://schemas.microsoft.com/office/powerpoint/2010/main" val="2044550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00D06B-301B-48CA-9B3A-8BB3511C5D80}" type="slidenum">
              <a:rPr lang="en-US" smtClean="0"/>
              <a:t>2</a:t>
            </a:fld>
            <a:endParaRPr lang="en-US"/>
          </a:p>
        </p:txBody>
      </p:sp>
    </p:spTree>
    <p:extLst>
      <p:ext uri="{BB962C8B-B14F-4D97-AF65-F5344CB8AC3E}">
        <p14:creationId xmlns:p14="http://schemas.microsoft.com/office/powerpoint/2010/main" val="232943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00D06B-301B-48CA-9B3A-8BB3511C5D80}" type="slidenum">
              <a:rPr lang="en-US" smtClean="0"/>
              <a:t>3</a:t>
            </a:fld>
            <a:endParaRPr lang="en-US"/>
          </a:p>
        </p:txBody>
      </p:sp>
    </p:spTree>
    <p:extLst>
      <p:ext uri="{BB962C8B-B14F-4D97-AF65-F5344CB8AC3E}">
        <p14:creationId xmlns:p14="http://schemas.microsoft.com/office/powerpoint/2010/main" val="1584650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four major phases in an audit engagement. I propose that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each audit phase actually contains </a:t>
            </a:r>
            <a:r>
              <a:rPr lang="en-US" sz="1200" b="1" kern="1200" dirty="0" smtClean="0">
                <a:solidFill>
                  <a:schemeClr val="tx1"/>
                </a:solidFill>
                <a:effectLst/>
                <a:latin typeface="+mn-lt"/>
                <a:ea typeface="+mn-ea"/>
                <a:cs typeface="+mn-cs"/>
              </a:rPr>
              <a:t>a network of workflows</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and together form an audit workflow. For example</a:t>
            </a:r>
            <a:r>
              <a:rPr lang="mr-IN"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E00D06B-301B-48CA-9B3A-8BB3511C5D80}" type="slidenum">
              <a:rPr lang="en-US" smtClean="0"/>
              <a:t>6</a:t>
            </a:fld>
            <a:endParaRPr lang="en-US"/>
          </a:p>
        </p:txBody>
      </p:sp>
    </p:spTree>
    <p:extLst>
      <p:ext uri="{BB962C8B-B14F-4D97-AF65-F5344CB8AC3E}">
        <p14:creationId xmlns:p14="http://schemas.microsoft.com/office/powerpoint/2010/main" val="782505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workflow, aka process automation, we need process automation. I define the process automation that need pre-defined instructions as PPA. And I think that RPA falls within the set of PPA because,,, PRA is just a new way to facilitate PPA, however it is unique because it can interact with systems from the user interface level. From our RPA projects with some CPA firms, we find that the amount of work to program pre-defined route could be humongous when different combinations of situations becomes large. So RPA, or in general PPA is not flexible when new instance appears, and it cannot </a:t>
            </a:r>
            <a:r>
              <a:rPr lang="mr-IN" baseline="0" dirty="0" smtClean="0"/>
              <a:t>…</a:t>
            </a:r>
            <a:r>
              <a:rPr lang="en-CA" baseline="0" dirty="0" smtClean="0"/>
              <a:t>And I propose that IPA could be the future process automation in audit because </a:t>
            </a:r>
            <a:r>
              <a:rPr lang="mr-IN"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BE00D06B-301B-48CA-9B3A-8BB3511C5D80}" type="slidenum">
              <a:rPr lang="en-US" smtClean="0"/>
              <a:t>7</a:t>
            </a:fld>
            <a:endParaRPr lang="en-US"/>
          </a:p>
        </p:txBody>
      </p:sp>
    </p:spTree>
    <p:extLst>
      <p:ext uri="{BB962C8B-B14F-4D97-AF65-F5344CB8AC3E}">
        <p14:creationId xmlns:p14="http://schemas.microsoft.com/office/powerpoint/2010/main" val="2121893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IPA in my view, is an ecosystem that</a:t>
            </a:r>
            <a:r>
              <a:rPr lang="en-US" baseline="0" dirty="0" smtClean="0"/>
              <a:t> contains RPA, AI and other technologies, to achieve flexible, scalable, and intelligent process automation. Different parts are orchestrated to achieve this intelligent and flexible process automation. </a:t>
            </a:r>
            <a:endParaRPr lang="en-US" dirty="0"/>
          </a:p>
        </p:txBody>
      </p:sp>
      <p:sp>
        <p:nvSpPr>
          <p:cNvPr id="4" name="Slide Number Placeholder 3"/>
          <p:cNvSpPr>
            <a:spLocks noGrp="1"/>
          </p:cNvSpPr>
          <p:nvPr>
            <p:ph type="sldNum" sz="quarter" idx="10"/>
          </p:nvPr>
        </p:nvSpPr>
        <p:spPr/>
        <p:txBody>
          <a:bodyPr/>
          <a:lstStyle/>
          <a:p>
            <a:fld id="{BE00D06B-301B-48CA-9B3A-8BB3511C5D80}" type="slidenum">
              <a:rPr lang="en-US" smtClean="0"/>
              <a:t>8</a:t>
            </a:fld>
            <a:endParaRPr lang="en-US"/>
          </a:p>
        </p:txBody>
      </p:sp>
    </p:spTree>
    <p:extLst>
      <p:ext uri="{BB962C8B-B14F-4D97-AF65-F5344CB8AC3E}">
        <p14:creationId xmlns:p14="http://schemas.microsoft.com/office/powerpoint/2010/main" val="744032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IPA in my view, is an ecosystem that</a:t>
            </a:r>
            <a:r>
              <a:rPr lang="en-US" baseline="0" dirty="0" smtClean="0"/>
              <a:t> contains RPA, AI and other technologies, to achieve flexible, scalable, and intelligent process automation. Different parts are orchestrated to achieve this intelligent and flexible process automation. </a:t>
            </a:r>
            <a:endParaRPr lang="en-US" dirty="0"/>
          </a:p>
        </p:txBody>
      </p:sp>
      <p:sp>
        <p:nvSpPr>
          <p:cNvPr id="4" name="Slide Number Placeholder 3"/>
          <p:cNvSpPr>
            <a:spLocks noGrp="1"/>
          </p:cNvSpPr>
          <p:nvPr>
            <p:ph type="sldNum" sz="quarter" idx="10"/>
          </p:nvPr>
        </p:nvSpPr>
        <p:spPr/>
        <p:txBody>
          <a:bodyPr/>
          <a:lstStyle/>
          <a:p>
            <a:fld id="{BE00D06B-301B-48CA-9B3A-8BB3511C5D80}" type="slidenum">
              <a:rPr lang="en-US" smtClean="0"/>
              <a:t>9</a:t>
            </a:fld>
            <a:endParaRPr lang="en-US"/>
          </a:p>
        </p:txBody>
      </p:sp>
    </p:spTree>
    <p:extLst>
      <p:ext uri="{BB962C8B-B14F-4D97-AF65-F5344CB8AC3E}">
        <p14:creationId xmlns:p14="http://schemas.microsoft.com/office/powerpoint/2010/main" val="836156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IPA in my view, is an ecosystem that</a:t>
            </a:r>
            <a:r>
              <a:rPr lang="en-US" baseline="0" dirty="0" smtClean="0"/>
              <a:t> contains RPA, AI and other technologies, to achieve flexible, scalable, and intelligent process automation. Different parts are orchestrated to achieve this intelligent and flexible process automation. </a:t>
            </a:r>
            <a:endParaRPr lang="en-US" dirty="0"/>
          </a:p>
        </p:txBody>
      </p:sp>
      <p:sp>
        <p:nvSpPr>
          <p:cNvPr id="4" name="Slide Number Placeholder 3"/>
          <p:cNvSpPr>
            <a:spLocks noGrp="1"/>
          </p:cNvSpPr>
          <p:nvPr>
            <p:ph type="sldNum" sz="quarter" idx="10"/>
          </p:nvPr>
        </p:nvSpPr>
        <p:spPr/>
        <p:txBody>
          <a:bodyPr/>
          <a:lstStyle/>
          <a:p>
            <a:fld id="{BE00D06B-301B-48CA-9B3A-8BB3511C5D80}" type="slidenum">
              <a:rPr lang="en-US" smtClean="0"/>
              <a:t>10</a:t>
            </a:fld>
            <a:endParaRPr lang="en-US"/>
          </a:p>
        </p:txBody>
      </p:sp>
    </p:spTree>
    <p:extLst>
      <p:ext uri="{BB962C8B-B14F-4D97-AF65-F5344CB8AC3E}">
        <p14:creationId xmlns:p14="http://schemas.microsoft.com/office/powerpoint/2010/main" val="1582556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IPA in my view, is an ecosystem that</a:t>
            </a:r>
            <a:r>
              <a:rPr lang="en-US" baseline="0" dirty="0" smtClean="0"/>
              <a:t> contains RPA, AI and other technologies, to achieve flexible, scalable, and intelligent process automation. Different parts are orchestrated to achieve this intelligent and flexible process automation. </a:t>
            </a:r>
            <a:endParaRPr lang="en-US" dirty="0"/>
          </a:p>
        </p:txBody>
      </p:sp>
      <p:sp>
        <p:nvSpPr>
          <p:cNvPr id="4" name="Slide Number Placeholder 3"/>
          <p:cNvSpPr>
            <a:spLocks noGrp="1"/>
          </p:cNvSpPr>
          <p:nvPr>
            <p:ph type="sldNum" sz="quarter" idx="10"/>
          </p:nvPr>
        </p:nvSpPr>
        <p:spPr/>
        <p:txBody>
          <a:bodyPr/>
          <a:lstStyle/>
          <a:p>
            <a:fld id="{BE00D06B-301B-48CA-9B3A-8BB3511C5D80}" type="slidenum">
              <a:rPr lang="en-US" smtClean="0"/>
              <a:t>11</a:t>
            </a:fld>
            <a:endParaRPr lang="en-US"/>
          </a:p>
        </p:txBody>
      </p:sp>
    </p:spTree>
    <p:extLst>
      <p:ext uri="{BB962C8B-B14F-4D97-AF65-F5344CB8AC3E}">
        <p14:creationId xmlns:p14="http://schemas.microsoft.com/office/powerpoint/2010/main" val="1578592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RU_Cov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1" descr="RU_SIG_ST_PMS186_100K.eps"/>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96876" y="352425"/>
            <a:ext cx="2832100" cy="1003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tx1"/>
                </a:solidFill>
              </a:defRPr>
            </a:lvl1pPr>
          </a:lstStyle>
          <a:p>
            <a:r>
              <a:rPr lang="en-US"/>
              <a:t>Click to edit Master subtitle style</a:t>
            </a:r>
            <a:endParaRPr lang="en-US" dirty="0"/>
          </a:p>
        </p:txBody>
      </p:sp>
      <p:sp>
        <p:nvSpPr>
          <p:cNvPr id="4098" name="Rectangle 2"/>
          <p:cNvSpPr>
            <a:spLocks noGrp="1" noChangeArrowheads="1"/>
          </p:cNvSpPr>
          <p:nvPr>
            <p:ph type="ctrTitle"/>
          </p:nvPr>
        </p:nvSpPr>
        <p:spPr>
          <a:xfrm>
            <a:off x="685800" y="2130431"/>
            <a:ext cx="7772400" cy="1470025"/>
          </a:xfrm>
        </p:spPr>
        <p:txBody>
          <a:bodyPr/>
          <a:lstStyle>
            <a:lvl1pPr algn="ctr">
              <a:defRPr>
                <a:solidFill>
                  <a:schemeClr val="tx1"/>
                </a:solidFill>
              </a:defRPr>
            </a:lvl1pPr>
          </a:lstStyle>
          <a:p>
            <a:r>
              <a:rPr lang="en-US"/>
              <a:t>Click to edit Master title style</a:t>
            </a:r>
            <a:endParaRPr lang="en-US" dirty="0"/>
          </a:p>
        </p:txBody>
      </p:sp>
      <p:sp>
        <p:nvSpPr>
          <p:cNvPr id="2" name="Slide Number Placeholder 1"/>
          <p:cNvSpPr>
            <a:spLocks noGrp="1"/>
          </p:cNvSpPr>
          <p:nvPr>
            <p:ph type="sldNum" sz="quarter" idx="10"/>
          </p:nvPr>
        </p:nvSpPr>
        <p:spPr/>
        <p:txBody>
          <a:bodyPr/>
          <a:lstStyle/>
          <a:p>
            <a:pPr>
              <a:defRPr/>
            </a:pPr>
            <a:fld id="{94F06B10-230A-2842-997C-D8605B527737}" type="slidenum">
              <a:rPr lang="en-US" smtClean="0"/>
              <a:pPr>
                <a:defRPr/>
              </a:pPr>
              <a:t>‹#›</a:t>
            </a:fld>
            <a:endParaRPr lang="en-US"/>
          </a:p>
        </p:txBody>
      </p:sp>
    </p:spTree>
    <p:extLst>
      <p:ext uri="{BB962C8B-B14F-4D97-AF65-F5344CB8AC3E}">
        <p14:creationId xmlns:p14="http://schemas.microsoft.com/office/powerpoint/2010/main" val="725857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3E23BF7-9F5A-9E42-B502-689AC6A1E537}" type="slidenum">
              <a:rPr lang="en-US"/>
              <a:pPr>
                <a:defRPr/>
              </a:pPr>
              <a:t>‹#›</a:t>
            </a:fld>
            <a:endParaRPr lang="en-US"/>
          </a:p>
        </p:txBody>
      </p:sp>
    </p:spTree>
    <p:extLst>
      <p:ext uri="{BB962C8B-B14F-4D97-AF65-F5344CB8AC3E}">
        <p14:creationId xmlns:p14="http://schemas.microsoft.com/office/powerpoint/2010/main" val="1962987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448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6019800" cy="544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A2FA2D79-D5B9-9E44-BC26-5C4012EF6E34}" type="slidenum">
              <a:rPr lang="en-US"/>
              <a:pPr>
                <a:defRPr/>
              </a:pPr>
              <a:t>‹#›</a:t>
            </a:fld>
            <a:endParaRPr lang="en-US"/>
          </a:p>
        </p:txBody>
      </p:sp>
    </p:spTree>
    <p:extLst>
      <p:ext uri="{BB962C8B-B14F-4D97-AF65-F5344CB8AC3E}">
        <p14:creationId xmlns:p14="http://schemas.microsoft.com/office/powerpoint/2010/main" val="2471527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45488343-B159-074D-B355-B61FD1A20D53}" type="slidenum">
              <a:rPr lang="en-US"/>
              <a:pPr>
                <a:defRPr/>
              </a:pPr>
              <a:t>‹#›</a:t>
            </a:fld>
            <a:endParaRPr lang="en-US"/>
          </a:p>
        </p:txBody>
      </p:sp>
    </p:spTree>
    <p:extLst>
      <p:ext uri="{BB962C8B-B14F-4D97-AF65-F5344CB8AC3E}">
        <p14:creationId xmlns:p14="http://schemas.microsoft.com/office/powerpoint/2010/main" val="2686422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5424AE8-78F8-144E-A4FE-553D35E590AD}" type="slidenum">
              <a:rPr lang="en-US"/>
              <a:pPr>
                <a:defRPr/>
              </a:pPr>
              <a:t>‹#›</a:t>
            </a:fld>
            <a:endParaRPr lang="en-US"/>
          </a:p>
        </p:txBody>
      </p:sp>
    </p:spTree>
    <p:extLst>
      <p:ext uri="{BB962C8B-B14F-4D97-AF65-F5344CB8AC3E}">
        <p14:creationId xmlns:p14="http://schemas.microsoft.com/office/powerpoint/2010/main" val="3996783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5339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038600" cy="45339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10EDA8B8-D04C-214E-83CE-5B60915F9360}" type="slidenum">
              <a:rPr lang="en-US"/>
              <a:pPr>
                <a:defRPr/>
              </a:pPr>
              <a:t>‹#›</a:t>
            </a:fld>
            <a:endParaRPr lang="en-US"/>
          </a:p>
        </p:txBody>
      </p:sp>
    </p:spTree>
    <p:extLst>
      <p:ext uri="{BB962C8B-B14F-4D97-AF65-F5344CB8AC3E}">
        <p14:creationId xmlns:p14="http://schemas.microsoft.com/office/powerpoint/2010/main" val="37136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815261A5-F588-D34E-A84B-E514DA90C9A0}" type="slidenum">
              <a:rPr lang="en-US"/>
              <a:pPr>
                <a:defRPr/>
              </a:pPr>
              <a:t>‹#›</a:t>
            </a:fld>
            <a:endParaRPr lang="en-US"/>
          </a:p>
        </p:txBody>
      </p:sp>
    </p:spTree>
    <p:extLst>
      <p:ext uri="{BB962C8B-B14F-4D97-AF65-F5344CB8AC3E}">
        <p14:creationId xmlns:p14="http://schemas.microsoft.com/office/powerpoint/2010/main" val="136104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47CC725B-9C86-6E43-AAF9-1A329DDB234C}" type="slidenum">
              <a:rPr lang="en-US"/>
              <a:pPr>
                <a:defRPr/>
              </a:pPr>
              <a:t>‹#›</a:t>
            </a:fld>
            <a:endParaRPr lang="en-US"/>
          </a:p>
        </p:txBody>
      </p:sp>
    </p:spTree>
    <p:extLst>
      <p:ext uri="{BB962C8B-B14F-4D97-AF65-F5344CB8AC3E}">
        <p14:creationId xmlns:p14="http://schemas.microsoft.com/office/powerpoint/2010/main" val="1188428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B9A03EE-8AFD-D547-9E71-0BD0BE6F934E}" type="slidenum">
              <a:rPr lang="en-US"/>
              <a:pPr>
                <a:defRPr/>
              </a:pPr>
              <a:t>‹#›</a:t>
            </a:fld>
            <a:endParaRPr lang="en-US"/>
          </a:p>
        </p:txBody>
      </p:sp>
    </p:spTree>
    <p:extLst>
      <p:ext uri="{BB962C8B-B14F-4D97-AF65-F5344CB8AC3E}">
        <p14:creationId xmlns:p14="http://schemas.microsoft.com/office/powerpoint/2010/main" val="3355547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41F1C61-654F-EF4C-B7CF-635108DFC60F}" type="slidenum">
              <a:rPr lang="en-US"/>
              <a:pPr>
                <a:defRPr/>
              </a:pPr>
              <a:t>‹#›</a:t>
            </a:fld>
            <a:endParaRPr lang="en-US"/>
          </a:p>
        </p:txBody>
      </p:sp>
    </p:spTree>
    <p:extLst>
      <p:ext uri="{BB962C8B-B14F-4D97-AF65-F5344CB8AC3E}">
        <p14:creationId xmlns:p14="http://schemas.microsoft.com/office/powerpoint/2010/main" val="2873978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7A5825F-7512-8045-B403-CF218AA2013E}" type="slidenum">
              <a:rPr lang="en-US"/>
              <a:pPr>
                <a:defRPr/>
              </a:pPr>
              <a:t>‹#›</a:t>
            </a:fld>
            <a:endParaRPr lang="en-US"/>
          </a:p>
        </p:txBody>
      </p:sp>
    </p:spTree>
    <p:extLst>
      <p:ext uri="{BB962C8B-B14F-4D97-AF65-F5344CB8AC3E}">
        <p14:creationId xmlns:p14="http://schemas.microsoft.com/office/powerpoint/2010/main" val="22495807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descr="RU_ppt_top.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
            <a:ext cx="9144000" cy="61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Picture 3" descr="RU_LOGOTYPE_PMS186.eps"/>
          <p:cNvPicPr>
            <a:picLocks noChangeAspect="1"/>
          </p:cNvPicPr>
          <p:nvPr userDrawn="1"/>
        </p:nvPicPr>
        <p:blipFill>
          <a:blip r:embed="rId14" cstate="email">
            <a:extLst>
              <a:ext uri="{28A0092B-C50C-407E-A947-70E740481C1C}">
                <a14:useLocalDpi xmlns:a14="http://schemas.microsoft.com/office/drawing/2010/main" val="0"/>
              </a:ext>
            </a:extLst>
          </a:blip>
          <a:srcRect/>
          <a:stretch>
            <a:fillRect/>
          </a:stretch>
        </p:blipFill>
        <p:spPr bwMode="auto">
          <a:xfrm>
            <a:off x="387351" y="142881"/>
            <a:ext cx="1430338" cy="385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609600"/>
            <a:ext cx="8229600" cy="808038"/>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457200" y="1524000"/>
            <a:ext cx="8229600" cy="45339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rgbClr val="5F5F5F"/>
                </a:solidFill>
                <a:cs typeface="Geneva" charset="0"/>
              </a:defRPr>
            </a:lvl1pPr>
          </a:lstStyle>
          <a:p>
            <a:pPr>
              <a:defRPr/>
            </a:pPr>
            <a:fld id="{94F06B10-230A-2842-997C-D8605B5277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p:txStyles>
    <p:titleStyle>
      <a:lvl1pPr algn="l" rtl="0" eaLnBrk="1" fontAlgn="base" hangingPunct="1">
        <a:spcBef>
          <a:spcPct val="0"/>
        </a:spcBef>
        <a:spcAft>
          <a:spcPct val="0"/>
        </a:spcAft>
        <a:defRPr sz="2250">
          <a:solidFill>
            <a:schemeClr val="tx2"/>
          </a:solidFill>
          <a:latin typeface="+mj-lt"/>
          <a:ea typeface="ヒラギノ角ゴ Pro W3" charset="0"/>
          <a:cs typeface="Geneva" charset="0"/>
        </a:defRPr>
      </a:lvl1pPr>
      <a:lvl2pPr algn="l" rtl="0" eaLnBrk="1" fontAlgn="base" hangingPunct="1">
        <a:spcBef>
          <a:spcPct val="0"/>
        </a:spcBef>
        <a:spcAft>
          <a:spcPct val="0"/>
        </a:spcAft>
        <a:defRPr sz="225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225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225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2250">
          <a:solidFill>
            <a:schemeClr val="tx2"/>
          </a:solidFill>
          <a:latin typeface="Arial" charset="0"/>
          <a:ea typeface="ヒラギノ角ゴ Pro W3" charset="0"/>
          <a:cs typeface="Geneva" charset="0"/>
        </a:defRPr>
      </a:lvl5pPr>
      <a:lvl6pPr marL="342892" algn="l" rtl="0" eaLnBrk="1" fontAlgn="base" hangingPunct="1">
        <a:spcBef>
          <a:spcPct val="0"/>
        </a:spcBef>
        <a:spcAft>
          <a:spcPct val="0"/>
        </a:spcAft>
        <a:defRPr sz="2250">
          <a:solidFill>
            <a:schemeClr val="tx2"/>
          </a:solidFill>
          <a:latin typeface="Arial" charset="0"/>
        </a:defRPr>
      </a:lvl6pPr>
      <a:lvl7pPr marL="685783" algn="l" rtl="0" eaLnBrk="1" fontAlgn="base" hangingPunct="1">
        <a:spcBef>
          <a:spcPct val="0"/>
        </a:spcBef>
        <a:spcAft>
          <a:spcPct val="0"/>
        </a:spcAft>
        <a:defRPr sz="2250">
          <a:solidFill>
            <a:schemeClr val="tx2"/>
          </a:solidFill>
          <a:latin typeface="Arial" charset="0"/>
        </a:defRPr>
      </a:lvl7pPr>
      <a:lvl8pPr marL="1028675" algn="l" rtl="0" eaLnBrk="1" fontAlgn="base" hangingPunct="1">
        <a:spcBef>
          <a:spcPct val="0"/>
        </a:spcBef>
        <a:spcAft>
          <a:spcPct val="0"/>
        </a:spcAft>
        <a:defRPr sz="2250">
          <a:solidFill>
            <a:schemeClr val="tx2"/>
          </a:solidFill>
          <a:latin typeface="Arial" charset="0"/>
        </a:defRPr>
      </a:lvl8pPr>
      <a:lvl9pPr marL="1371566" algn="l" rtl="0" eaLnBrk="1" fontAlgn="base" hangingPunct="1">
        <a:spcBef>
          <a:spcPct val="0"/>
        </a:spcBef>
        <a:spcAft>
          <a:spcPct val="0"/>
        </a:spcAft>
        <a:defRPr sz="2250">
          <a:solidFill>
            <a:schemeClr val="tx2"/>
          </a:solidFill>
          <a:latin typeface="Arial" charset="0"/>
        </a:defRPr>
      </a:lvl9pPr>
    </p:titleStyle>
    <p:bodyStyle>
      <a:lvl1pPr marL="257168" indent="-257168" algn="l" rtl="0" eaLnBrk="1" fontAlgn="base" hangingPunct="1">
        <a:spcBef>
          <a:spcPct val="20000"/>
        </a:spcBef>
        <a:spcAft>
          <a:spcPct val="0"/>
        </a:spcAft>
        <a:buChar char="•"/>
        <a:defRPr sz="1650">
          <a:solidFill>
            <a:schemeClr val="tx2"/>
          </a:solidFill>
          <a:latin typeface="+mn-lt"/>
          <a:ea typeface="ヒラギノ角ゴ Pro W3" charset="0"/>
          <a:cs typeface="Geneva" charset="0"/>
        </a:defRPr>
      </a:lvl1pPr>
      <a:lvl2pPr marL="557199" indent="-214308" algn="l" rtl="0" eaLnBrk="1" fontAlgn="base" hangingPunct="1">
        <a:spcBef>
          <a:spcPct val="20000"/>
        </a:spcBef>
        <a:spcAft>
          <a:spcPct val="0"/>
        </a:spcAft>
        <a:buChar char="–"/>
        <a:defRPr>
          <a:solidFill>
            <a:schemeClr val="tx2"/>
          </a:solidFill>
          <a:latin typeface="+mn-lt"/>
          <a:ea typeface="Geneva" charset="0"/>
          <a:cs typeface="Geneva" charset="0"/>
        </a:defRPr>
      </a:lvl2pPr>
      <a:lvl3pPr marL="857228" indent="-171446" algn="l" rtl="0" eaLnBrk="1" fontAlgn="base" hangingPunct="1">
        <a:spcBef>
          <a:spcPct val="20000"/>
        </a:spcBef>
        <a:spcAft>
          <a:spcPct val="0"/>
        </a:spcAft>
        <a:buChar char="•"/>
        <a:defRPr sz="1200">
          <a:solidFill>
            <a:schemeClr val="tx2"/>
          </a:solidFill>
          <a:latin typeface="+mn-lt"/>
          <a:ea typeface="Geneva" charset="0"/>
          <a:cs typeface="Geneva" charset="0"/>
        </a:defRPr>
      </a:lvl3pPr>
      <a:lvl4pPr marL="1200120" indent="-171446" algn="l" rtl="0" eaLnBrk="1" fontAlgn="base" hangingPunct="1">
        <a:spcBef>
          <a:spcPct val="20000"/>
        </a:spcBef>
        <a:spcAft>
          <a:spcPct val="0"/>
        </a:spcAft>
        <a:buChar char="–"/>
        <a:defRPr sz="1050">
          <a:solidFill>
            <a:schemeClr val="tx2"/>
          </a:solidFill>
          <a:latin typeface="+mn-lt"/>
          <a:ea typeface="Geneva" charset="0"/>
          <a:cs typeface="Geneva" charset="0"/>
        </a:defRPr>
      </a:lvl4pPr>
      <a:lvl5pPr marL="1543012" indent="-171446" algn="l" rtl="0" eaLnBrk="1" fontAlgn="base" hangingPunct="1">
        <a:spcBef>
          <a:spcPct val="20000"/>
        </a:spcBef>
        <a:spcAft>
          <a:spcPct val="0"/>
        </a:spcAft>
        <a:buChar char="»"/>
        <a:defRPr sz="1050">
          <a:solidFill>
            <a:schemeClr val="tx2"/>
          </a:solidFill>
          <a:latin typeface="+mn-lt"/>
          <a:ea typeface="Geneva" charset="0"/>
          <a:cs typeface="Geneva" charset="0"/>
        </a:defRPr>
      </a:lvl5pPr>
      <a:lvl6pPr marL="1885903" indent="-171446" algn="l" rtl="0" eaLnBrk="1" fontAlgn="base" hangingPunct="1">
        <a:spcBef>
          <a:spcPct val="20000"/>
        </a:spcBef>
        <a:spcAft>
          <a:spcPct val="0"/>
        </a:spcAft>
        <a:buChar char="»"/>
        <a:defRPr sz="1050">
          <a:solidFill>
            <a:srgbClr val="5F5F5F"/>
          </a:solidFill>
          <a:latin typeface="+mn-lt"/>
        </a:defRPr>
      </a:lvl6pPr>
      <a:lvl7pPr marL="2228795" indent="-171446" algn="l" rtl="0" eaLnBrk="1" fontAlgn="base" hangingPunct="1">
        <a:spcBef>
          <a:spcPct val="20000"/>
        </a:spcBef>
        <a:spcAft>
          <a:spcPct val="0"/>
        </a:spcAft>
        <a:buChar char="»"/>
        <a:defRPr sz="1050">
          <a:solidFill>
            <a:srgbClr val="5F5F5F"/>
          </a:solidFill>
          <a:latin typeface="+mn-lt"/>
        </a:defRPr>
      </a:lvl7pPr>
      <a:lvl8pPr marL="2571686" indent="-171446" algn="l" rtl="0" eaLnBrk="1" fontAlgn="base" hangingPunct="1">
        <a:spcBef>
          <a:spcPct val="20000"/>
        </a:spcBef>
        <a:spcAft>
          <a:spcPct val="0"/>
        </a:spcAft>
        <a:buChar char="»"/>
        <a:defRPr sz="1050">
          <a:solidFill>
            <a:srgbClr val="5F5F5F"/>
          </a:solidFill>
          <a:latin typeface="+mn-lt"/>
        </a:defRPr>
      </a:lvl8pPr>
      <a:lvl9pPr marL="2914577" indent="-171446" algn="l" rtl="0" eaLnBrk="1" fontAlgn="base" hangingPunct="1">
        <a:spcBef>
          <a:spcPct val="20000"/>
        </a:spcBef>
        <a:spcAft>
          <a:spcPct val="0"/>
        </a:spcAft>
        <a:buChar char="»"/>
        <a:defRPr sz="1050">
          <a:solidFill>
            <a:srgbClr val="5F5F5F"/>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5641" y="2265370"/>
            <a:ext cx="8143283" cy="1102519"/>
          </a:xfrm>
        </p:spPr>
        <p:txBody>
          <a:bodyPr>
            <a:noAutofit/>
          </a:bodyPr>
          <a:lstStyle/>
          <a:p>
            <a:r>
              <a:rPr lang="en-US" sz="4400" dirty="0" smtClean="0">
                <a:solidFill>
                  <a:schemeClr val="tx2"/>
                </a:solidFill>
              </a:rPr>
              <a:t>Intelligent </a:t>
            </a:r>
            <a:r>
              <a:rPr lang="en-US" sz="4400" dirty="0">
                <a:solidFill>
                  <a:schemeClr val="tx2"/>
                </a:solidFill>
              </a:rPr>
              <a:t>Process </a:t>
            </a:r>
            <a:r>
              <a:rPr lang="en-US" sz="4400" dirty="0" smtClean="0">
                <a:solidFill>
                  <a:schemeClr val="tx2"/>
                </a:solidFill>
              </a:rPr>
              <a:t>Automation in Audit</a:t>
            </a:r>
            <a:endParaRPr lang="en-US" sz="4400" i="1" dirty="0">
              <a:solidFill>
                <a:schemeClr val="tx2"/>
              </a:solidFill>
            </a:endParaRPr>
          </a:p>
        </p:txBody>
      </p:sp>
      <p:sp>
        <p:nvSpPr>
          <p:cNvPr id="6" name="Subtitle 5">
            <a:extLst>
              <a:ext uri="{FF2B5EF4-FFF2-40B4-BE49-F238E27FC236}">
                <a16:creationId xmlns:a16="http://schemas.microsoft.com/office/drawing/2014/main" xmlns="" id="{56BDC37C-9BCE-45FA-AD48-0AD55B978203}"/>
              </a:ext>
            </a:extLst>
          </p:cNvPr>
          <p:cNvSpPr>
            <a:spLocks noGrp="1"/>
          </p:cNvSpPr>
          <p:nvPr>
            <p:ph type="subTitle" idx="1"/>
          </p:nvPr>
        </p:nvSpPr>
        <p:spPr>
          <a:xfrm>
            <a:off x="2186983" y="4327001"/>
            <a:ext cx="4800600" cy="2264299"/>
          </a:xfrm>
        </p:spPr>
        <p:txBody>
          <a:bodyPr/>
          <a:lstStyle/>
          <a:p>
            <a:r>
              <a:rPr lang="en-US" sz="2000" dirty="0">
                <a:solidFill>
                  <a:schemeClr val="tx2"/>
                </a:solidFill>
              </a:rPr>
              <a:t>Abigail Zhang</a:t>
            </a:r>
          </a:p>
          <a:p>
            <a:r>
              <a:rPr lang="en-US" sz="2000" dirty="0">
                <a:solidFill>
                  <a:schemeClr val="tx2"/>
                </a:solidFill>
              </a:rPr>
              <a:t>Continuous Auditing &amp; Reporting Lab </a:t>
            </a:r>
          </a:p>
          <a:p>
            <a:r>
              <a:rPr lang="en-US" sz="2000" dirty="0">
                <a:solidFill>
                  <a:schemeClr val="tx2"/>
                </a:solidFill>
              </a:rPr>
              <a:t>Rutgers Business School</a:t>
            </a:r>
          </a:p>
          <a:p>
            <a:endParaRPr lang="en-US" sz="2000" dirty="0">
              <a:solidFill>
                <a:schemeClr val="tx2"/>
              </a:solidFill>
            </a:endParaRPr>
          </a:p>
          <a:p>
            <a:r>
              <a:rPr lang="en-US" sz="2000" dirty="0" smtClean="0">
                <a:solidFill>
                  <a:schemeClr val="tx2"/>
                </a:solidFill>
              </a:rPr>
              <a:t>44</a:t>
            </a:r>
            <a:r>
              <a:rPr lang="en-US" sz="2000" baseline="30000" dirty="0" smtClean="0">
                <a:solidFill>
                  <a:schemeClr val="tx2"/>
                </a:solidFill>
              </a:rPr>
              <a:t>th</a:t>
            </a:r>
            <a:r>
              <a:rPr lang="en-US" sz="2000" dirty="0" smtClean="0">
                <a:solidFill>
                  <a:schemeClr val="tx2"/>
                </a:solidFill>
              </a:rPr>
              <a:t> WCARS</a:t>
            </a:r>
            <a:endParaRPr lang="en-US" sz="2000" dirty="0">
              <a:solidFill>
                <a:schemeClr val="tx2"/>
              </a:solidFill>
            </a:endParaRPr>
          </a:p>
          <a:p>
            <a:r>
              <a:rPr lang="en-US" sz="2000" dirty="0" smtClean="0">
                <a:solidFill>
                  <a:schemeClr val="tx2"/>
                </a:solidFill>
              </a:rPr>
              <a:t>03/22/19</a:t>
            </a:r>
            <a:endParaRPr lang="en-US" sz="2000" dirty="0">
              <a:solidFill>
                <a:schemeClr val="tx2"/>
              </a:solidFill>
            </a:endParaRPr>
          </a:p>
          <a:p>
            <a:endParaRPr lang="en-US" sz="2000" dirty="0">
              <a:solidFill>
                <a:schemeClr val="tx2"/>
              </a:solidFill>
            </a:endParaRPr>
          </a:p>
          <a:p>
            <a:endParaRPr lang="en-US" sz="2000" dirty="0">
              <a:solidFill>
                <a:schemeClr val="tx2"/>
              </a:solidFill>
            </a:endParaRPr>
          </a:p>
        </p:txBody>
      </p:sp>
      <p:sp>
        <p:nvSpPr>
          <p:cNvPr id="3" name="Slide Number Placeholder 2">
            <a:extLst>
              <a:ext uri="{FF2B5EF4-FFF2-40B4-BE49-F238E27FC236}">
                <a16:creationId xmlns:a16="http://schemas.microsoft.com/office/drawing/2014/main" xmlns="" id="{40910777-1F9D-4AB1-91D4-1F768E7944B3}"/>
              </a:ext>
            </a:extLst>
          </p:cNvPr>
          <p:cNvSpPr>
            <a:spLocks noGrp="1"/>
          </p:cNvSpPr>
          <p:nvPr>
            <p:ph type="sldNum" sz="quarter" idx="10"/>
          </p:nvPr>
        </p:nvSpPr>
        <p:spPr/>
        <p:txBody>
          <a:bodyPr/>
          <a:lstStyle/>
          <a:p>
            <a:pPr>
              <a:defRPr/>
            </a:pPr>
            <a:fld id="{94F06B10-230A-2842-997C-D8605B527737}" type="slidenum">
              <a:rPr lang="en-US" smtClean="0"/>
              <a:pPr>
                <a:defRPr/>
              </a:pPr>
              <a:t>1</a:t>
            </a:fld>
            <a:endParaRPr lang="en-US"/>
          </a:p>
        </p:txBody>
      </p:sp>
    </p:spTree>
    <p:extLst>
      <p:ext uri="{BB962C8B-B14F-4D97-AF65-F5344CB8AC3E}">
        <p14:creationId xmlns:p14="http://schemas.microsoft.com/office/powerpoint/2010/main" val="2416012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IPA Ecosystem in Audit</a:t>
            </a:r>
            <a:endParaRPr lang="en-US" sz="2800" dirty="0"/>
          </a:p>
        </p:txBody>
      </p:sp>
      <p:sp>
        <p:nvSpPr>
          <p:cNvPr id="4" name="Slide Number Placeholder 3"/>
          <p:cNvSpPr>
            <a:spLocks noGrp="1"/>
          </p:cNvSpPr>
          <p:nvPr>
            <p:ph type="sldNum" sz="quarter" idx="10"/>
          </p:nvPr>
        </p:nvSpPr>
        <p:spPr>
          <a:xfrm>
            <a:off x="6517487" y="6146936"/>
            <a:ext cx="2133600" cy="476250"/>
          </a:xfrm>
        </p:spPr>
        <p:txBody>
          <a:bodyPr/>
          <a:lstStyle/>
          <a:p>
            <a:pPr>
              <a:defRPr/>
            </a:pPr>
            <a:fld id="{45488343-B159-074D-B355-B61FD1A20D53}" type="slidenum">
              <a:rPr lang="en-US" smtClean="0"/>
              <a:pPr>
                <a:defRPr/>
              </a:pPr>
              <a:t>10</a:t>
            </a:fld>
            <a:endParaRPr lang="en-US"/>
          </a:p>
        </p:txBody>
      </p:sp>
      <p:grpSp>
        <p:nvGrpSpPr>
          <p:cNvPr id="5" name="Group 4">
            <a:extLst>
              <a:ext uri="{FF2B5EF4-FFF2-40B4-BE49-F238E27FC236}">
                <a16:creationId xmlns:a16="http://schemas.microsoft.com/office/drawing/2014/main" xmlns="" id="{58AC9881-2551-264C-A51C-A71D85A2C8F2}"/>
              </a:ext>
            </a:extLst>
          </p:cNvPr>
          <p:cNvGrpSpPr/>
          <p:nvPr/>
        </p:nvGrpSpPr>
        <p:grpSpPr>
          <a:xfrm>
            <a:off x="279400" y="1981200"/>
            <a:ext cx="8534400" cy="3314700"/>
            <a:chOff x="266218" y="933874"/>
            <a:chExt cx="8607013" cy="3488000"/>
          </a:xfrm>
          <a:effectLst/>
        </p:grpSpPr>
        <p:sp>
          <p:nvSpPr>
            <p:cNvPr id="6" name="Freeform 3">
              <a:extLst>
                <a:ext uri="{FF2B5EF4-FFF2-40B4-BE49-F238E27FC236}">
                  <a16:creationId xmlns:a16="http://schemas.microsoft.com/office/drawing/2014/main" xmlns="" id="{F10ECC19-A7BB-ED47-81C2-83869D7E2918}"/>
                </a:ext>
              </a:extLst>
            </p:cNvPr>
            <p:cNvSpPr/>
            <p:nvPr/>
          </p:nvSpPr>
          <p:spPr>
            <a:xfrm>
              <a:off x="270767" y="933874"/>
              <a:ext cx="8602463" cy="801495"/>
            </a:xfrm>
            <a:prstGeom prst="rect">
              <a:avLst/>
            </a:prstGeom>
            <a:solidFill>
              <a:schemeClr val="bg1">
                <a:lumMod val="50000"/>
              </a:schemeClr>
            </a:solidFill>
            <a:ln>
              <a:noFill/>
            </a:ln>
            <a:effectLst/>
          </p:spPr>
          <p:style>
            <a:lnRef idx="3">
              <a:schemeClr val="lt1">
                <a:hueOff val="0"/>
                <a:satOff val="0"/>
                <a:lumOff val="0"/>
                <a:alphaOff val="0"/>
              </a:schemeClr>
            </a:lnRef>
            <a:fillRef idx="1">
              <a:schemeClr val="accent1">
                <a:shade val="80000"/>
                <a:hueOff val="0"/>
                <a:satOff val="0"/>
                <a:lumOff val="0"/>
                <a:alphaOff val="0"/>
              </a:schemeClr>
            </a:fillRef>
            <a:effectRef idx="1">
              <a:schemeClr val="accent1">
                <a:shade val="80000"/>
                <a:hueOff val="0"/>
                <a:satOff val="0"/>
                <a:lumOff val="0"/>
                <a:alphaOff val="0"/>
              </a:schemeClr>
            </a:effectRef>
            <a:fontRef idx="minor">
              <a:schemeClr val="lt1"/>
            </a:fontRef>
          </p:style>
          <p:txBody>
            <a:bodyPr spcFirstLastPara="0" vert="horz" wrap="square" lIns="86186" tIns="86186" rIns="86186" bIns="86186" numCol="1" spcCol="1270" anchor="ctr" anchorCtr="0">
              <a:noAutofit/>
            </a:bodyPr>
            <a:lstStyle/>
            <a:p>
              <a:pPr algn="ctr" defTabSz="800080">
                <a:lnSpc>
                  <a:spcPct val="90000"/>
                </a:lnSpc>
                <a:spcAft>
                  <a:spcPct val="35000"/>
                </a:spcAft>
              </a:pPr>
              <a:r>
                <a:rPr lang="en-US" sz="2800" dirty="0" smtClean="0"/>
                <a:t>IPA Ecosystem</a:t>
              </a:r>
              <a:endParaRPr lang="en-US" sz="2800" dirty="0"/>
            </a:p>
          </p:txBody>
        </p:sp>
        <p:sp>
          <p:nvSpPr>
            <p:cNvPr id="7" name="Freeform 4">
              <a:extLst>
                <a:ext uri="{FF2B5EF4-FFF2-40B4-BE49-F238E27FC236}">
                  <a16:creationId xmlns:a16="http://schemas.microsoft.com/office/drawing/2014/main" xmlns="" id="{559FEF00-1D3A-2844-954B-0E03449ECE6A}"/>
                </a:ext>
              </a:extLst>
            </p:cNvPr>
            <p:cNvSpPr/>
            <p:nvPr/>
          </p:nvSpPr>
          <p:spPr>
            <a:xfrm>
              <a:off x="795990" y="1826737"/>
              <a:ext cx="3135424" cy="1221703"/>
            </a:xfrm>
            <a:prstGeom prst="rect">
              <a:avLst/>
            </a:prstGeom>
            <a:solidFill>
              <a:schemeClr val="tx2"/>
            </a:solidFill>
            <a:ln>
              <a:noFill/>
            </a:ln>
            <a:effectLst/>
          </p:spPr>
          <p:style>
            <a:lnRef idx="3">
              <a:schemeClr val="lt1">
                <a:hueOff val="0"/>
                <a:satOff val="0"/>
                <a:lumOff val="0"/>
                <a:alphaOff val="0"/>
              </a:schemeClr>
            </a:lnRef>
            <a:fillRef idx="1">
              <a:schemeClr val="accent1">
                <a:tint val="99000"/>
                <a:hueOff val="0"/>
                <a:satOff val="0"/>
                <a:lumOff val="0"/>
                <a:alphaOff val="0"/>
              </a:schemeClr>
            </a:fillRef>
            <a:effectRef idx="1">
              <a:schemeClr val="accent1">
                <a:tint val="99000"/>
                <a:hueOff val="0"/>
                <a:satOff val="0"/>
                <a:lumOff val="0"/>
                <a:alphaOff val="0"/>
              </a:schemeClr>
            </a:effectRef>
            <a:fontRef idx="minor">
              <a:schemeClr val="lt1"/>
            </a:fontRef>
          </p:style>
          <p:txBody>
            <a:bodyPr spcFirstLastPara="0" vert="horz" wrap="square" lIns="83987" tIns="83987" rIns="83987" bIns="83987" numCol="1" spcCol="1270" anchor="ctr" anchorCtr="0">
              <a:noAutofit/>
            </a:bodyPr>
            <a:lstStyle/>
            <a:p>
              <a:pPr algn="ctr" defTabSz="666734">
                <a:lnSpc>
                  <a:spcPct val="90000"/>
                </a:lnSpc>
                <a:spcAft>
                  <a:spcPct val="35000"/>
                </a:spcAft>
              </a:pPr>
              <a:r>
                <a:rPr lang="en-US" sz="2000" dirty="0"/>
                <a:t>Artificial intelligence</a:t>
              </a:r>
            </a:p>
          </p:txBody>
        </p:sp>
        <p:sp>
          <p:nvSpPr>
            <p:cNvPr id="8" name="Freeform 6">
              <a:extLst>
                <a:ext uri="{FF2B5EF4-FFF2-40B4-BE49-F238E27FC236}">
                  <a16:creationId xmlns:a16="http://schemas.microsoft.com/office/drawing/2014/main" xmlns="" id="{AF68766E-EBDE-DE4A-9928-1344EEF7AA67}"/>
                </a:ext>
              </a:extLst>
            </p:cNvPr>
            <p:cNvSpPr/>
            <p:nvPr/>
          </p:nvSpPr>
          <p:spPr>
            <a:xfrm>
              <a:off x="795990" y="3134390"/>
              <a:ext cx="681647"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46059" rIns="0" bIns="46059" numCol="1" spcCol="1270" anchor="ctr" anchorCtr="0">
              <a:noAutofit/>
            </a:bodyPr>
            <a:lstStyle/>
            <a:p>
              <a:pPr algn="ctr" defTabSz="350036">
                <a:spcAft>
                  <a:spcPct val="35000"/>
                </a:spcAft>
              </a:pPr>
              <a:r>
                <a:rPr lang="en-US" sz="1050" dirty="0"/>
                <a:t>Machine learning</a:t>
              </a:r>
            </a:p>
          </p:txBody>
        </p:sp>
        <p:sp>
          <p:nvSpPr>
            <p:cNvPr id="9" name="Freeform 7">
              <a:extLst>
                <a:ext uri="{FF2B5EF4-FFF2-40B4-BE49-F238E27FC236}">
                  <a16:creationId xmlns:a16="http://schemas.microsoft.com/office/drawing/2014/main" xmlns="" id="{F15896CC-576A-FA47-AA77-E68D5D357268}"/>
                </a:ext>
              </a:extLst>
            </p:cNvPr>
            <p:cNvSpPr/>
            <p:nvPr/>
          </p:nvSpPr>
          <p:spPr>
            <a:xfrm>
              <a:off x="1502809" y="3134390"/>
              <a:ext cx="786998"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48320" rIns="0" bIns="48320" numCol="1" spcCol="1270" anchor="ctr" anchorCtr="0">
              <a:noAutofit/>
            </a:bodyPr>
            <a:lstStyle/>
            <a:p>
              <a:pPr algn="ctr" defTabSz="350036">
                <a:spcAft>
                  <a:spcPct val="35000"/>
                </a:spcAft>
              </a:pPr>
              <a:r>
                <a:rPr lang="en-US" sz="1050" dirty="0"/>
                <a:t>Computer vision</a:t>
              </a:r>
            </a:p>
          </p:txBody>
        </p:sp>
        <p:sp>
          <p:nvSpPr>
            <p:cNvPr id="10" name="Freeform 8">
              <a:extLst>
                <a:ext uri="{FF2B5EF4-FFF2-40B4-BE49-F238E27FC236}">
                  <a16:creationId xmlns:a16="http://schemas.microsoft.com/office/drawing/2014/main" xmlns="" id="{DD6ACE60-4E28-9A40-92C4-8FFFCE16B4D0}"/>
                </a:ext>
              </a:extLst>
            </p:cNvPr>
            <p:cNvSpPr/>
            <p:nvPr/>
          </p:nvSpPr>
          <p:spPr>
            <a:xfrm>
              <a:off x="2314980" y="3134390"/>
              <a:ext cx="545347"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43134" rIns="0" bIns="43134" numCol="1" spcCol="1270" anchor="ctr" anchorCtr="0">
              <a:noAutofit/>
            </a:bodyPr>
            <a:lstStyle/>
            <a:p>
              <a:pPr algn="ctr" defTabSz="366704">
                <a:spcAft>
                  <a:spcPct val="35000"/>
                </a:spcAft>
              </a:pPr>
              <a:r>
                <a:rPr lang="en-US" sz="1050" dirty="0"/>
                <a:t>Virtual agent</a:t>
              </a:r>
            </a:p>
          </p:txBody>
        </p:sp>
        <p:sp>
          <p:nvSpPr>
            <p:cNvPr id="11" name="Freeform 9">
              <a:extLst>
                <a:ext uri="{FF2B5EF4-FFF2-40B4-BE49-F238E27FC236}">
                  <a16:creationId xmlns:a16="http://schemas.microsoft.com/office/drawing/2014/main" xmlns="" id="{95E298D6-6B4D-2949-85FA-DBC59D9A4016}"/>
                </a:ext>
              </a:extLst>
            </p:cNvPr>
            <p:cNvSpPr/>
            <p:nvPr/>
          </p:nvSpPr>
          <p:spPr>
            <a:xfrm>
              <a:off x="2885500" y="3134390"/>
              <a:ext cx="421412"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40475" rIns="0" bIns="40475" numCol="1" spcCol="1270" anchor="ctr" anchorCtr="0">
              <a:noAutofit/>
            </a:bodyPr>
            <a:lstStyle/>
            <a:p>
              <a:pPr algn="ctr" defTabSz="366704">
                <a:lnSpc>
                  <a:spcPts val="900"/>
                </a:lnSpc>
              </a:pPr>
              <a:r>
                <a:rPr lang="en-US" sz="1050" dirty="0"/>
                <a:t>NLP/</a:t>
              </a:r>
            </a:p>
            <a:p>
              <a:pPr algn="ctr" defTabSz="366704">
                <a:lnSpc>
                  <a:spcPts val="900"/>
                </a:lnSpc>
              </a:pPr>
              <a:r>
                <a:rPr lang="en-US" sz="1050" dirty="0"/>
                <a:t>NLG</a:t>
              </a:r>
            </a:p>
          </p:txBody>
        </p:sp>
        <p:sp>
          <p:nvSpPr>
            <p:cNvPr id="12" name="Freeform 10">
              <a:extLst>
                <a:ext uri="{FF2B5EF4-FFF2-40B4-BE49-F238E27FC236}">
                  <a16:creationId xmlns:a16="http://schemas.microsoft.com/office/drawing/2014/main" xmlns="" id="{E4776F99-DDA8-954B-ACB4-75BD7DDEBEFD}"/>
                </a:ext>
              </a:extLst>
            </p:cNvPr>
            <p:cNvSpPr/>
            <p:nvPr/>
          </p:nvSpPr>
          <p:spPr>
            <a:xfrm>
              <a:off x="3332084" y="3134390"/>
              <a:ext cx="599330"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47150" rIns="0" bIns="47150" numCol="1" spcCol="1270" anchor="ctr" anchorCtr="0">
              <a:noAutofit/>
            </a:bodyPr>
            <a:lstStyle/>
            <a:p>
              <a:pPr algn="ctr" defTabSz="400040">
                <a:spcAft>
                  <a:spcPct val="35000"/>
                </a:spcAft>
              </a:pPr>
              <a:r>
                <a:rPr lang="en-US" sz="1050" dirty="0"/>
                <a:t>Others</a:t>
              </a:r>
            </a:p>
          </p:txBody>
        </p:sp>
        <p:sp>
          <p:nvSpPr>
            <p:cNvPr id="13" name="Freeform 12">
              <a:extLst>
                <a:ext uri="{FF2B5EF4-FFF2-40B4-BE49-F238E27FC236}">
                  <a16:creationId xmlns:a16="http://schemas.microsoft.com/office/drawing/2014/main" xmlns="" id="{353A81FD-9136-D44D-B5E5-CF87C8225DF8}"/>
                </a:ext>
              </a:extLst>
            </p:cNvPr>
            <p:cNvSpPr/>
            <p:nvPr/>
          </p:nvSpPr>
          <p:spPr>
            <a:xfrm>
              <a:off x="266218" y="1826736"/>
              <a:ext cx="512732" cy="1221703"/>
            </a:xfrm>
            <a:prstGeom prst="rect">
              <a:avLst/>
            </a:prstGeom>
            <a:solidFill>
              <a:schemeClr val="tx2"/>
            </a:solidFill>
            <a:ln>
              <a:noFill/>
            </a:ln>
            <a:effectLst/>
          </p:spPr>
          <p:style>
            <a:lnRef idx="3">
              <a:schemeClr val="lt1">
                <a:hueOff val="0"/>
                <a:satOff val="0"/>
                <a:lumOff val="0"/>
                <a:alphaOff val="0"/>
              </a:schemeClr>
            </a:lnRef>
            <a:fillRef idx="1">
              <a:schemeClr val="accent1">
                <a:tint val="99000"/>
                <a:hueOff val="0"/>
                <a:satOff val="0"/>
                <a:lumOff val="0"/>
                <a:alphaOff val="0"/>
              </a:schemeClr>
            </a:fillRef>
            <a:effectRef idx="1">
              <a:schemeClr val="accent1">
                <a:tint val="99000"/>
                <a:hueOff val="0"/>
                <a:satOff val="0"/>
                <a:lumOff val="0"/>
                <a:alphaOff val="0"/>
              </a:schemeClr>
            </a:effectRef>
            <a:fontRef idx="minor">
              <a:schemeClr val="lt1"/>
            </a:fontRef>
          </p:style>
          <p:txBody>
            <a:bodyPr spcFirstLastPara="0" vert="horz" wrap="square" lIns="58580" tIns="58580" rIns="58580" bIns="58580" numCol="1" spcCol="1270" anchor="ctr" anchorCtr="0">
              <a:noAutofit/>
            </a:bodyPr>
            <a:lstStyle/>
            <a:p>
              <a:pPr algn="ctr" defTabSz="533387">
                <a:lnSpc>
                  <a:spcPct val="90000"/>
                </a:lnSpc>
                <a:spcAft>
                  <a:spcPct val="35000"/>
                </a:spcAft>
              </a:pPr>
              <a:r>
                <a:rPr lang="en-US" sz="1400" dirty="0"/>
                <a:t>RPA</a:t>
              </a:r>
            </a:p>
          </p:txBody>
        </p:sp>
        <p:sp>
          <p:nvSpPr>
            <p:cNvPr id="14" name="Freeform 13">
              <a:extLst>
                <a:ext uri="{FF2B5EF4-FFF2-40B4-BE49-F238E27FC236}">
                  <a16:creationId xmlns:a16="http://schemas.microsoft.com/office/drawing/2014/main" xmlns="" id="{DD3EA8F9-BB05-1446-8814-BC6808029458}"/>
                </a:ext>
              </a:extLst>
            </p:cNvPr>
            <p:cNvSpPr/>
            <p:nvPr/>
          </p:nvSpPr>
          <p:spPr>
            <a:xfrm>
              <a:off x="3962496" y="1826737"/>
              <a:ext cx="895702" cy="1221702"/>
            </a:xfrm>
            <a:prstGeom prst="rect">
              <a:avLst/>
            </a:prstGeom>
            <a:solidFill>
              <a:schemeClr val="tx2"/>
            </a:solidFill>
            <a:ln>
              <a:noFill/>
            </a:ln>
            <a:effectLst/>
          </p:spPr>
          <p:style>
            <a:lnRef idx="3">
              <a:schemeClr val="lt1">
                <a:hueOff val="0"/>
                <a:satOff val="0"/>
                <a:lumOff val="0"/>
                <a:alphaOff val="0"/>
              </a:schemeClr>
            </a:lnRef>
            <a:fillRef idx="1">
              <a:schemeClr val="accent1">
                <a:tint val="99000"/>
                <a:hueOff val="0"/>
                <a:satOff val="0"/>
                <a:lumOff val="0"/>
                <a:alphaOff val="0"/>
              </a:schemeClr>
            </a:fillRef>
            <a:effectRef idx="1">
              <a:schemeClr val="accent1">
                <a:tint val="99000"/>
                <a:hueOff val="0"/>
                <a:satOff val="0"/>
                <a:lumOff val="0"/>
                <a:alphaOff val="0"/>
              </a:schemeClr>
            </a:effectRef>
            <a:fontRef idx="minor">
              <a:schemeClr val="lt1"/>
            </a:fontRef>
          </p:style>
          <p:txBody>
            <a:bodyPr spcFirstLastPara="0" vert="horz" wrap="square" lIns="54528" tIns="54528" rIns="54528" bIns="54528" numCol="1" spcCol="1270" anchor="ctr" anchorCtr="0">
              <a:noAutofit/>
            </a:bodyPr>
            <a:lstStyle/>
            <a:p>
              <a:pPr algn="ctr" defTabSz="400040">
                <a:lnSpc>
                  <a:spcPct val="90000"/>
                </a:lnSpc>
                <a:spcAft>
                  <a:spcPct val="35000"/>
                </a:spcAft>
              </a:pPr>
              <a:r>
                <a:rPr lang="en-US" sz="1200" dirty="0"/>
                <a:t>Cognitive computing</a:t>
              </a:r>
            </a:p>
          </p:txBody>
        </p:sp>
        <p:sp>
          <p:nvSpPr>
            <p:cNvPr id="15" name="Freeform 14">
              <a:extLst>
                <a:ext uri="{FF2B5EF4-FFF2-40B4-BE49-F238E27FC236}">
                  <a16:creationId xmlns:a16="http://schemas.microsoft.com/office/drawing/2014/main" xmlns="" id="{29C9654B-B040-7447-AE1F-7A88A8774C6E}"/>
                </a:ext>
              </a:extLst>
            </p:cNvPr>
            <p:cNvSpPr/>
            <p:nvPr/>
          </p:nvSpPr>
          <p:spPr>
            <a:xfrm>
              <a:off x="4889279" y="1826736"/>
              <a:ext cx="3983952" cy="1221702"/>
            </a:xfrm>
            <a:prstGeom prst="rect">
              <a:avLst/>
            </a:prstGeom>
            <a:solidFill>
              <a:schemeClr val="tx2"/>
            </a:solidFill>
            <a:ln>
              <a:noFill/>
            </a:ln>
            <a:effectLst/>
          </p:spPr>
          <p:style>
            <a:lnRef idx="3">
              <a:schemeClr val="lt1">
                <a:hueOff val="0"/>
                <a:satOff val="0"/>
                <a:lumOff val="0"/>
                <a:alphaOff val="0"/>
              </a:schemeClr>
            </a:lnRef>
            <a:fillRef idx="1">
              <a:schemeClr val="accent1">
                <a:tint val="99000"/>
                <a:hueOff val="0"/>
                <a:satOff val="0"/>
                <a:lumOff val="0"/>
                <a:alphaOff val="0"/>
              </a:schemeClr>
            </a:fillRef>
            <a:effectRef idx="1">
              <a:schemeClr val="accent1">
                <a:tint val="99000"/>
                <a:hueOff val="0"/>
                <a:satOff val="0"/>
                <a:lumOff val="0"/>
                <a:alphaOff val="0"/>
              </a:schemeClr>
            </a:effectRef>
            <a:fontRef idx="minor">
              <a:schemeClr val="lt1"/>
            </a:fontRef>
          </p:style>
          <p:txBody>
            <a:bodyPr spcFirstLastPara="0" vert="horz" wrap="square" lIns="82532" tIns="82532" rIns="82532" bIns="82532" numCol="1" spcCol="1270" anchor="ctr" anchorCtr="0">
              <a:noAutofit/>
            </a:bodyPr>
            <a:lstStyle/>
            <a:p>
              <a:pPr algn="ctr" defTabSz="666734">
                <a:lnSpc>
                  <a:spcPct val="90000"/>
                </a:lnSpc>
                <a:spcAft>
                  <a:spcPct val="35000"/>
                </a:spcAft>
              </a:pPr>
              <a:r>
                <a:rPr lang="en-US" sz="2000" dirty="0"/>
                <a:t>Other technologies</a:t>
              </a:r>
            </a:p>
          </p:txBody>
        </p:sp>
        <p:sp>
          <p:nvSpPr>
            <p:cNvPr id="16" name="Freeform 15">
              <a:extLst>
                <a:ext uri="{FF2B5EF4-FFF2-40B4-BE49-F238E27FC236}">
                  <a16:creationId xmlns:a16="http://schemas.microsoft.com/office/drawing/2014/main" xmlns="" id="{E41A2C5D-8847-F54C-AF61-1D2AE10FD76B}"/>
                </a:ext>
              </a:extLst>
            </p:cNvPr>
            <p:cNvSpPr/>
            <p:nvPr/>
          </p:nvSpPr>
          <p:spPr>
            <a:xfrm>
              <a:off x="4889279" y="3134389"/>
              <a:ext cx="769629"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44699" rIns="0" bIns="44699" numCol="1" spcCol="1270" anchor="ctr" anchorCtr="0">
              <a:noAutofit/>
            </a:bodyPr>
            <a:lstStyle/>
            <a:p>
              <a:pPr algn="ctr" defTabSz="333367">
                <a:spcAft>
                  <a:spcPct val="35000"/>
                </a:spcAft>
              </a:pPr>
              <a:r>
                <a:rPr lang="en-US" sz="1000" dirty="0"/>
                <a:t>Data analytics</a:t>
              </a:r>
            </a:p>
          </p:txBody>
        </p:sp>
        <p:sp>
          <p:nvSpPr>
            <p:cNvPr id="17" name="Freeform 16">
              <a:extLst>
                <a:ext uri="{FF2B5EF4-FFF2-40B4-BE49-F238E27FC236}">
                  <a16:creationId xmlns:a16="http://schemas.microsoft.com/office/drawing/2014/main" xmlns="" id="{BD7476C5-53DF-8042-9D90-89A0C9490F74}"/>
                </a:ext>
              </a:extLst>
            </p:cNvPr>
            <p:cNvSpPr/>
            <p:nvPr/>
          </p:nvSpPr>
          <p:spPr>
            <a:xfrm>
              <a:off x="5669975" y="3134390"/>
              <a:ext cx="613818"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44293" rIns="0" bIns="44293" numCol="1" spcCol="1270" anchor="ctr" anchorCtr="0">
              <a:noAutofit/>
            </a:bodyPr>
            <a:lstStyle/>
            <a:p>
              <a:pPr algn="ctr" defTabSz="350036">
                <a:spcAft>
                  <a:spcPct val="35000"/>
                </a:spcAft>
              </a:pPr>
              <a:r>
                <a:rPr lang="en-US" sz="1000" dirty="0"/>
                <a:t>Drones</a:t>
              </a:r>
            </a:p>
          </p:txBody>
        </p:sp>
        <p:sp>
          <p:nvSpPr>
            <p:cNvPr id="18" name="Freeform 17">
              <a:extLst>
                <a:ext uri="{FF2B5EF4-FFF2-40B4-BE49-F238E27FC236}">
                  <a16:creationId xmlns:a16="http://schemas.microsoft.com/office/drawing/2014/main" xmlns="" id="{DE179DBB-35C4-FE44-B0EC-25280291A37E}"/>
                </a:ext>
              </a:extLst>
            </p:cNvPr>
            <p:cNvSpPr/>
            <p:nvPr/>
          </p:nvSpPr>
          <p:spPr>
            <a:xfrm>
              <a:off x="6294860" y="3134390"/>
              <a:ext cx="702446"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43292" rIns="0" bIns="43292" numCol="1" spcCol="1270" anchor="ctr" anchorCtr="0">
              <a:noAutofit/>
            </a:bodyPr>
            <a:lstStyle/>
            <a:p>
              <a:pPr algn="ctr" defTabSz="333367">
                <a:spcAft>
                  <a:spcPct val="35000"/>
                </a:spcAft>
              </a:pPr>
              <a:r>
                <a:rPr lang="en-US" sz="1000" dirty="0"/>
                <a:t>Smart contracts</a:t>
              </a:r>
            </a:p>
          </p:txBody>
        </p:sp>
        <p:sp>
          <p:nvSpPr>
            <p:cNvPr id="19" name="Freeform 18">
              <a:extLst>
                <a:ext uri="{FF2B5EF4-FFF2-40B4-BE49-F238E27FC236}">
                  <a16:creationId xmlns:a16="http://schemas.microsoft.com/office/drawing/2014/main" xmlns="" id="{93CE0CBC-6A1F-5446-B840-08E2E4633CA9}"/>
                </a:ext>
              </a:extLst>
            </p:cNvPr>
            <p:cNvSpPr/>
            <p:nvPr/>
          </p:nvSpPr>
          <p:spPr>
            <a:xfrm>
              <a:off x="7008372" y="3134390"/>
              <a:ext cx="613818"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44293" rIns="0" bIns="44293" numCol="1" spcCol="1270" anchor="ctr" anchorCtr="0">
              <a:noAutofit/>
            </a:bodyPr>
            <a:lstStyle/>
            <a:p>
              <a:pPr algn="ctr" defTabSz="350036">
                <a:spcAft>
                  <a:spcPct val="35000"/>
                </a:spcAft>
              </a:pPr>
              <a:r>
                <a:rPr lang="en-US" sz="1000" dirty="0"/>
                <a:t>Blockchain</a:t>
              </a:r>
            </a:p>
          </p:txBody>
        </p:sp>
        <p:sp>
          <p:nvSpPr>
            <p:cNvPr id="20" name="Freeform 19">
              <a:extLst>
                <a:ext uri="{FF2B5EF4-FFF2-40B4-BE49-F238E27FC236}">
                  <a16:creationId xmlns:a16="http://schemas.microsoft.com/office/drawing/2014/main" xmlns="" id="{1F444C43-86B3-4246-8D83-7140ACF5D763}"/>
                </a:ext>
              </a:extLst>
            </p:cNvPr>
            <p:cNvSpPr/>
            <p:nvPr/>
          </p:nvSpPr>
          <p:spPr>
            <a:xfrm>
              <a:off x="7633257" y="3134390"/>
              <a:ext cx="613818"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58580" rIns="0" bIns="58580" numCol="1" spcCol="1270" anchor="ctr" anchorCtr="0">
              <a:noAutofit/>
            </a:bodyPr>
            <a:lstStyle/>
            <a:p>
              <a:pPr algn="ctr" defTabSz="533387">
                <a:spcAft>
                  <a:spcPct val="35000"/>
                </a:spcAft>
              </a:pPr>
              <a:r>
                <a:rPr lang="en-US" sz="1000" dirty="0"/>
                <a:t>IoT</a:t>
              </a:r>
            </a:p>
          </p:txBody>
        </p:sp>
        <p:sp>
          <p:nvSpPr>
            <p:cNvPr id="21" name="Freeform 20">
              <a:extLst>
                <a:ext uri="{FF2B5EF4-FFF2-40B4-BE49-F238E27FC236}">
                  <a16:creationId xmlns:a16="http://schemas.microsoft.com/office/drawing/2014/main" xmlns="" id="{5296B656-1B29-1F42-8597-2A0E5FE06857}"/>
                </a:ext>
              </a:extLst>
            </p:cNvPr>
            <p:cNvSpPr/>
            <p:nvPr/>
          </p:nvSpPr>
          <p:spPr>
            <a:xfrm>
              <a:off x="8258139" y="3134390"/>
              <a:ext cx="613818"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47150" rIns="0" bIns="47150" numCol="1" spcCol="1270" anchor="ctr" anchorCtr="0">
              <a:noAutofit/>
            </a:bodyPr>
            <a:lstStyle/>
            <a:p>
              <a:pPr algn="ctr" defTabSz="400040">
                <a:spcAft>
                  <a:spcPct val="35000"/>
                </a:spcAft>
              </a:pPr>
              <a:r>
                <a:rPr lang="en-US" sz="1000" dirty="0"/>
                <a:t>Others</a:t>
              </a:r>
            </a:p>
          </p:txBody>
        </p:sp>
      </p:grpSp>
      <p:sp>
        <p:nvSpPr>
          <p:cNvPr id="22" name="Rectangle 21"/>
          <p:cNvSpPr/>
          <p:nvPr/>
        </p:nvSpPr>
        <p:spPr>
          <a:xfrm>
            <a:off x="4852486" y="2811713"/>
            <a:ext cx="4898862" cy="2484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822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IPA Ecosystem in Audit</a:t>
            </a:r>
            <a:endParaRPr lang="en-US" sz="2800" dirty="0"/>
          </a:p>
        </p:txBody>
      </p:sp>
      <p:sp>
        <p:nvSpPr>
          <p:cNvPr id="4" name="Slide Number Placeholder 3"/>
          <p:cNvSpPr>
            <a:spLocks noGrp="1"/>
          </p:cNvSpPr>
          <p:nvPr>
            <p:ph type="sldNum" sz="quarter" idx="10"/>
          </p:nvPr>
        </p:nvSpPr>
        <p:spPr>
          <a:xfrm>
            <a:off x="6517487" y="6146936"/>
            <a:ext cx="2133600" cy="476250"/>
          </a:xfrm>
        </p:spPr>
        <p:txBody>
          <a:bodyPr/>
          <a:lstStyle/>
          <a:p>
            <a:pPr>
              <a:defRPr/>
            </a:pPr>
            <a:fld id="{45488343-B159-074D-B355-B61FD1A20D53}" type="slidenum">
              <a:rPr lang="en-US" smtClean="0"/>
              <a:pPr>
                <a:defRPr/>
              </a:pPr>
              <a:t>11</a:t>
            </a:fld>
            <a:endParaRPr lang="en-US"/>
          </a:p>
        </p:txBody>
      </p:sp>
      <p:grpSp>
        <p:nvGrpSpPr>
          <p:cNvPr id="5" name="Group 4">
            <a:extLst>
              <a:ext uri="{FF2B5EF4-FFF2-40B4-BE49-F238E27FC236}">
                <a16:creationId xmlns:a16="http://schemas.microsoft.com/office/drawing/2014/main" xmlns="" id="{58AC9881-2551-264C-A51C-A71D85A2C8F2}"/>
              </a:ext>
            </a:extLst>
          </p:cNvPr>
          <p:cNvGrpSpPr/>
          <p:nvPr/>
        </p:nvGrpSpPr>
        <p:grpSpPr>
          <a:xfrm>
            <a:off x="279400" y="1981200"/>
            <a:ext cx="8534400" cy="3314700"/>
            <a:chOff x="266218" y="933874"/>
            <a:chExt cx="8607013" cy="3488000"/>
          </a:xfrm>
          <a:effectLst/>
        </p:grpSpPr>
        <p:sp>
          <p:nvSpPr>
            <p:cNvPr id="6" name="Freeform 3">
              <a:extLst>
                <a:ext uri="{FF2B5EF4-FFF2-40B4-BE49-F238E27FC236}">
                  <a16:creationId xmlns:a16="http://schemas.microsoft.com/office/drawing/2014/main" xmlns="" id="{F10ECC19-A7BB-ED47-81C2-83869D7E2918}"/>
                </a:ext>
              </a:extLst>
            </p:cNvPr>
            <p:cNvSpPr/>
            <p:nvPr/>
          </p:nvSpPr>
          <p:spPr>
            <a:xfrm>
              <a:off x="270767" y="933874"/>
              <a:ext cx="8602463" cy="801495"/>
            </a:xfrm>
            <a:prstGeom prst="rect">
              <a:avLst/>
            </a:prstGeom>
            <a:solidFill>
              <a:schemeClr val="bg1">
                <a:lumMod val="50000"/>
              </a:schemeClr>
            </a:solidFill>
            <a:ln>
              <a:noFill/>
            </a:ln>
            <a:effectLst/>
          </p:spPr>
          <p:style>
            <a:lnRef idx="3">
              <a:schemeClr val="lt1">
                <a:hueOff val="0"/>
                <a:satOff val="0"/>
                <a:lumOff val="0"/>
                <a:alphaOff val="0"/>
              </a:schemeClr>
            </a:lnRef>
            <a:fillRef idx="1">
              <a:schemeClr val="accent1">
                <a:shade val="80000"/>
                <a:hueOff val="0"/>
                <a:satOff val="0"/>
                <a:lumOff val="0"/>
                <a:alphaOff val="0"/>
              </a:schemeClr>
            </a:fillRef>
            <a:effectRef idx="1">
              <a:schemeClr val="accent1">
                <a:shade val="80000"/>
                <a:hueOff val="0"/>
                <a:satOff val="0"/>
                <a:lumOff val="0"/>
                <a:alphaOff val="0"/>
              </a:schemeClr>
            </a:effectRef>
            <a:fontRef idx="minor">
              <a:schemeClr val="lt1"/>
            </a:fontRef>
          </p:style>
          <p:txBody>
            <a:bodyPr spcFirstLastPara="0" vert="horz" wrap="square" lIns="86186" tIns="86186" rIns="86186" bIns="86186" numCol="1" spcCol="1270" anchor="ctr" anchorCtr="0">
              <a:noAutofit/>
            </a:bodyPr>
            <a:lstStyle/>
            <a:p>
              <a:pPr algn="ctr" defTabSz="800080">
                <a:lnSpc>
                  <a:spcPct val="90000"/>
                </a:lnSpc>
                <a:spcAft>
                  <a:spcPct val="35000"/>
                </a:spcAft>
              </a:pPr>
              <a:r>
                <a:rPr lang="en-US" sz="2800" dirty="0" smtClean="0"/>
                <a:t>IPA Ecosystem</a:t>
              </a:r>
              <a:endParaRPr lang="en-US" sz="2800" dirty="0"/>
            </a:p>
          </p:txBody>
        </p:sp>
        <p:sp>
          <p:nvSpPr>
            <p:cNvPr id="7" name="Freeform 4">
              <a:extLst>
                <a:ext uri="{FF2B5EF4-FFF2-40B4-BE49-F238E27FC236}">
                  <a16:creationId xmlns:a16="http://schemas.microsoft.com/office/drawing/2014/main" xmlns="" id="{559FEF00-1D3A-2844-954B-0E03449ECE6A}"/>
                </a:ext>
              </a:extLst>
            </p:cNvPr>
            <p:cNvSpPr/>
            <p:nvPr/>
          </p:nvSpPr>
          <p:spPr>
            <a:xfrm>
              <a:off x="795990" y="1826737"/>
              <a:ext cx="3135424" cy="1221703"/>
            </a:xfrm>
            <a:prstGeom prst="rect">
              <a:avLst/>
            </a:prstGeom>
            <a:solidFill>
              <a:schemeClr val="tx2"/>
            </a:solidFill>
            <a:ln>
              <a:noFill/>
            </a:ln>
            <a:effectLst/>
          </p:spPr>
          <p:style>
            <a:lnRef idx="3">
              <a:schemeClr val="lt1">
                <a:hueOff val="0"/>
                <a:satOff val="0"/>
                <a:lumOff val="0"/>
                <a:alphaOff val="0"/>
              </a:schemeClr>
            </a:lnRef>
            <a:fillRef idx="1">
              <a:schemeClr val="accent1">
                <a:tint val="99000"/>
                <a:hueOff val="0"/>
                <a:satOff val="0"/>
                <a:lumOff val="0"/>
                <a:alphaOff val="0"/>
              </a:schemeClr>
            </a:fillRef>
            <a:effectRef idx="1">
              <a:schemeClr val="accent1">
                <a:tint val="99000"/>
                <a:hueOff val="0"/>
                <a:satOff val="0"/>
                <a:lumOff val="0"/>
                <a:alphaOff val="0"/>
              </a:schemeClr>
            </a:effectRef>
            <a:fontRef idx="minor">
              <a:schemeClr val="lt1"/>
            </a:fontRef>
          </p:style>
          <p:txBody>
            <a:bodyPr spcFirstLastPara="0" vert="horz" wrap="square" lIns="83987" tIns="83987" rIns="83987" bIns="83987" numCol="1" spcCol="1270" anchor="ctr" anchorCtr="0">
              <a:noAutofit/>
            </a:bodyPr>
            <a:lstStyle/>
            <a:p>
              <a:pPr algn="ctr" defTabSz="666734">
                <a:lnSpc>
                  <a:spcPct val="90000"/>
                </a:lnSpc>
                <a:spcAft>
                  <a:spcPct val="35000"/>
                </a:spcAft>
              </a:pPr>
              <a:r>
                <a:rPr lang="en-US" sz="2000" dirty="0"/>
                <a:t>Artificial intelligence</a:t>
              </a:r>
            </a:p>
          </p:txBody>
        </p:sp>
        <p:sp>
          <p:nvSpPr>
            <p:cNvPr id="8" name="Freeform 6">
              <a:extLst>
                <a:ext uri="{FF2B5EF4-FFF2-40B4-BE49-F238E27FC236}">
                  <a16:creationId xmlns:a16="http://schemas.microsoft.com/office/drawing/2014/main" xmlns="" id="{AF68766E-EBDE-DE4A-9928-1344EEF7AA67}"/>
                </a:ext>
              </a:extLst>
            </p:cNvPr>
            <p:cNvSpPr/>
            <p:nvPr/>
          </p:nvSpPr>
          <p:spPr>
            <a:xfrm>
              <a:off x="795990" y="3134390"/>
              <a:ext cx="681647"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46059" rIns="0" bIns="46059" numCol="1" spcCol="1270" anchor="ctr" anchorCtr="0">
              <a:noAutofit/>
            </a:bodyPr>
            <a:lstStyle/>
            <a:p>
              <a:pPr algn="ctr" defTabSz="350036">
                <a:spcAft>
                  <a:spcPct val="35000"/>
                </a:spcAft>
              </a:pPr>
              <a:r>
                <a:rPr lang="en-US" sz="1050" dirty="0"/>
                <a:t>Machine learning</a:t>
              </a:r>
            </a:p>
          </p:txBody>
        </p:sp>
        <p:sp>
          <p:nvSpPr>
            <p:cNvPr id="9" name="Freeform 7">
              <a:extLst>
                <a:ext uri="{FF2B5EF4-FFF2-40B4-BE49-F238E27FC236}">
                  <a16:creationId xmlns:a16="http://schemas.microsoft.com/office/drawing/2014/main" xmlns="" id="{F15896CC-576A-FA47-AA77-E68D5D357268}"/>
                </a:ext>
              </a:extLst>
            </p:cNvPr>
            <p:cNvSpPr/>
            <p:nvPr/>
          </p:nvSpPr>
          <p:spPr>
            <a:xfrm>
              <a:off x="1502809" y="3134390"/>
              <a:ext cx="786998"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48320" rIns="0" bIns="48320" numCol="1" spcCol="1270" anchor="ctr" anchorCtr="0">
              <a:noAutofit/>
            </a:bodyPr>
            <a:lstStyle/>
            <a:p>
              <a:pPr algn="ctr" defTabSz="350036">
                <a:spcAft>
                  <a:spcPct val="35000"/>
                </a:spcAft>
              </a:pPr>
              <a:r>
                <a:rPr lang="en-US" sz="1050" dirty="0"/>
                <a:t>Computer vision</a:t>
              </a:r>
            </a:p>
          </p:txBody>
        </p:sp>
        <p:sp>
          <p:nvSpPr>
            <p:cNvPr id="10" name="Freeform 8">
              <a:extLst>
                <a:ext uri="{FF2B5EF4-FFF2-40B4-BE49-F238E27FC236}">
                  <a16:creationId xmlns:a16="http://schemas.microsoft.com/office/drawing/2014/main" xmlns="" id="{DD6ACE60-4E28-9A40-92C4-8FFFCE16B4D0}"/>
                </a:ext>
              </a:extLst>
            </p:cNvPr>
            <p:cNvSpPr/>
            <p:nvPr/>
          </p:nvSpPr>
          <p:spPr>
            <a:xfrm>
              <a:off x="2314980" y="3134390"/>
              <a:ext cx="545347"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43134" rIns="0" bIns="43134" numCol="1" spcCol="1270" anchor="ctr" anchorCtr="0">
              <a:noAutofit/>
            </a:bodyPr>
            <a:lstStyle/>
            <a:p>
              <a:pPr algn="ctr" defTabSz="366704">
                <a:spcAft>
                  <a:spcPct val="35000"/>
                </a:spcAft>
              </a:pPr>
              <a:r>
                <a:rPr lang="en-US" sz="1050" dirty="0"/>
                <a:t>Virtual agent</a:t>
              </a:r>
            </a:p>
          </p:txBody>
        </p:sp>
        <p:sp>
          <p:nvSpPr>
            <p:cNvPr id="11" name="Freeform 9">
              <a:extLst>
                <a:ext uri="{FF2B5EF4-FFF2-40B4-BE49-F238E27FC236}">
                  <a16:creationId xmlns:a16="http://schemas.microsoft.com/office/drawing/2014/main" xmlns="" id="{95E298D6-6B4D-2949-85FA-DBC59D9A4016}"/>
                </a:ext>
              </a:extLst>
            </p:cNvPr>
            <p:cNvSpPr/>
            <p:nvPr/>
          </p:nvSpPr>
          <p:spPr>
            <a:xfrm>
              <a:off x="2885500" y="3134390"/>
              <a:ext cx="421412"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40475" rIns="0" bIns="40475" numCol="1" spcCol="1270" anchor="ctr" anchorCtr="0">
              <a:noAutofit/>
            </a:bodyPr>
            <a:lstStyle/>
            <a:p>
              <a:pPr algn="ctr" defTabSz="366704">
                <a:lnSpc>
                  <a:spcPts val="900"/>
                </a:lnSpc>
              </a:pPr>
              <a:r>
                <a:rPr lang="en-US" sz="1050" dirty="0"/>
                <a:t>NLP/</a:t>
              </a:r>
            </a:p>
            <a:p>
              <a:pPr algn="ctr" defTabSz="366704">
                <a:lnSpc>
                  <a:spcPts val="900"/>
                </a:lnSpc>
              </a:pPr>
              <a:r>
                <a:rPr lang="en-US" sz="1050" dirty="0"/>
                <a:t>NLG</a:t>
              </a:r>
            </a:p>
          </p:txBody>
        </p:sp>
        <p:sp>
          <p:nvSpPr>
            <p:cNvPr id="12" name="Freeform 10">
              <a:extLst>
                <a:ext uri="{FF2B5EF4-FFF2-40B4-BE49-F238E27FC236}">
                  <a16:creationId xmlns:a16="http://schemas.microsoft.com/office/drawing/2014/main" xmlns="" id="{E4776F99-DDA8-954B-ACB4-75BD7DDEBEFD}"/>
                </a:ext>
              </a:extLst>
            </p:cNvPr>
            <p:cNvSpPr/>
            <p:nvPr/>
          </p:nvSpPr>
          <p:spPr>
            <a:xfrm>
              <a:off x="3332084" y="3134390"/>
              <a:ext cx="599330"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47150" rIns="0" bIns="47150" numCol="1" spcCol="1270" anchor="ctr" anchorCtr="0">
              <a:noAutofit/>
            </a:bodyPr>
            <a:lstStyle/>
            <a:p>
              <a:pPr algn="ctr" defTabSz="400040">
                <a:spcAft>
                  <a:spcPct val="35000"/>
                </a:spcAft>
              </a:pPr>
              <a:r>
                <a:rPr lang="en-US" sz="1050" dirty="0"/>
                <a:t>Others</a:t>
              </a:r>
            </a:p>
          </p:txBody>
        </p:sp>
        <p:sp>
          <p:nvSpPr>
            <p:cNvPr id="13" name="Freeform 12">
              <a:extLst>
                <a:ext uri="{FF2B5EF4-FFF2-40B4-BE49-F238E27FC236}">
                  <a16:creationId xmlns:a16="http://schemas.microsoft.com/office/drawing/2014/main" xmlns="" id="{353A81FD-9136-D44D-B5E5-CF87C8225DF8}"/>
                </a:ext>
              </a:extLst>
            </p:cNvPr>
            <p:cNvSpPr/>
            <p:nvPr/>
          </p:nvSpPr>
          <p:spPr>
            <a:xfrm>
              <a:off x="266218" y="1826736"/>
              <a:ext cx="512732" cy="1221703"/>
            </a:xfrm>
            <a:prstGeom prst="rect">
              <a:avLst/>
            </a:prstGeom>
            <a:solidFill>
              <a:schemeClr val="tx2"/>
            </a:solidFill>
            <a:ln>
              <a:noFill/>
            </a:ln>
            <a:effectLst/>
          </p:spPr>
          <p:style>
            <a:lnRef idx="3">
              <a:schemeClr val="lt1">
                <a:hueOff val="0"/>
                <a:satOff val="0"/>
                <a:lumOff val="0"/>
                <a:alphaOff val="0"/>
              </a:schemeClr>
            </a:lnRef>
            <a:fillRef idx="1">
              <a:schemeClr val="accent1">
                <a:tint val="99000"/>
                <a:hueOff val="0"/>
                <a:satOff val="0"/>
                <a:lumOff val="0"/>
                <a:alphaOff val="0"/>
              </a:schemeClr>
            </a:fillRef>
            <a:effectRef idx="1">
              <a:schemeClr val="accent1">
                <a:tint val="99000"/>
                <a:hueOff val="0"/>
                <a:satOff val="0"/>
                <a:lumOff val="0"/>
                <a:alphaOff val="0"/>
              </a:schemeClr>
            </a:effectRef>
            <a:fontRef idx="minor">
              <a:schemeClr val="lt1"/>
            </a:fontRef>
          </p:style>
          <p:txBody>
            <a:bodyPr spcFirstLastPara="0" vert="horz" wrap="square" lIns="58580" tIns="58580" rIns="58580" bIns="58580" numCol="1" spcCol="1270" anchor="ctr" anchorCtr="0">
              <a:noAutofit/>
            </a:bodyPr>
            <a:lstStyle/>
            <a:p>
              <a:pPr algn="ctr" defTabSz="533387">
                <a:lnSpc>
                  <a:spcPct val="90000"/>
                </a:lnSpc>
                <a:spcAft>
                  <a:spcPct val="35000"/>
                </a:spcAft>
              </a:pPr>
              <a:r>
                <a:rPr lang="en-US" sz="1400" dirty="0"/>
                <a:t>RPA</a:t>
              </a:r>
            </a:p>
          </p:txBody>
        </p:sp>
        <p:sp>
          <p:nvSpPr>
            <p:cNvPr id="14" name="Freeform 13">
              <a:extLst>
                <a:ext uri="{FF2B5EF4-FFF2-40B4-BE49-F238E27FC236}">
                  <a16:creationId xmlns:a16="http://schemas.microsoft.com/office/drawing/2014/main" xmlns="" id="{DD3EA8F9-BB05-1446-8814-BC6808029458}"/>
                </a:ext>
              </a:extLst>
            </p:cNvPr>
            <p:cNvSpPr/>
            <p:nvPr/>
          </p:nvSpPr>
          <p:spPr>
            <a:xfrm>
              <a:off x="3962496" y="1826737"/>
              <a:ext cx="895702" cy="1221702"/>
            </a:xfrm>
            <a:prstGeom prst="rect">
              <a:avLst/>
            </a:prstGeom>
            <a:solidFill>
              <a:schemeClr val="tx2"/>
            </a:solidFill>
            <a:ln>
              <a:noFill/>
            </a:ln>
            <a:effectLst/>
          </p:spPr>
          <p:style>
            <a:lnRef idx="3">
              <a:schemeClr val="lt1">
                <a:hueOff val="0"/>
                <a:satOff val="0"/>
                <a:lumOff val="0"/>
                <a:alphaOff val="0"/>
              </a:schemeClr>
            </a:lnRef>
            <a:fillRef idx="1">
              <a:schemeClr val="accent1">
                <a:tint val="99000"/>
                <a:hueOff val="0"/>
                <a:satOff val="0"/>
                <a:lumOff val="0"/>
                <a:alphaOff val="0"/>
              </a:schemeClr>
            </a:fillRef>
            <a:effectRef idx="1">
              <a:schemeClr val="accent1">
                <a:tint val="99000"/>
                <a:hueOff val="0"/>
                <a:satOff val="0"/>
                <a:lumOff val="0"/>
                <a:alphaOff val="0"/>
              </a:schemeClr>
            </a:effectRef>
            <a:fontRef idx="minor">
              <a:schemeClr val="lt1"/>
            </a:fontRef>
          </p:style>
          <p:txBody>
            <a:bodyPr spcFirstLastPara="0" vert="horz" wrap="square" lIns="54528" tIns="54528" rIns="54528" bIns="54528" numCol="1" spcCol="1270" anchor="ctr" anchorCtr="0">
              <a:noAutofit/>
            </a:bodyPr>
            <a:lstStyle/>
            <a:p>
              <a:pPr algn="ctr" defTabSz="400040">
                <a:lnSpc>
                  <a:spcPct val="90000"/>
                </a:lnSpc>
                <a:spcAft>
                  <a:spcPct val="35000"/>
                </a:spcAft>
              </a:pPr>
              <a:r>
                <a:rPr lang="en-US" sz="1200" dirty="0"/>
                <a:t>Cognitive computing</a:t>
              </a:r>
            </a:p>
          </p:txBody>
        </p:sp>
        <p:sp>
          <p:nvSpPr>
            <p:cNvPr id="15" name="Freeform 14">
              <a:extLst>
                <a:ext uri="{FF2B5EF4-FFF2-40B4-BE49-F238E27FC236}">
                  <a16:creationId xmlns:a16="http://schemas.microsoft.com/office/drawing/2014/main" xmlns="" id="{29C9654B-B040-7447-AE1F-7A88A8774C6E}"/>
                </a:ext>
              </a:extLst>
            </p:cNvPr>
            <p:cNvSpPr/>
            <p:nvPr/>
          </p:nvSpPr>
          <p:spPr>
            <a:xfrm>
              <a:off x="4889279" y="1826736"/>
              <a:ext cx="3983952" cy="1221702"/>
            </a:xfrm>
            <a:prstGeom prst="rect">
              <a:avLst/>
            </a:prstGeom>
            <a:solidFill>
              <a:schemeClr val="tx2"/>
            </a:solidFill>
            <a:ln>
              <a:noFill/>
            </a:ln>
            <a:effectLst/>
          </p:spPr>
          <p:style>
            <a:lnRef idx="3">
              <a:schemeClr val="lt1">
                <a:hueOff val="0"/>
                <a:satOff val="0"/>
                <a:lumOff val="0"/>
                <a:alphaOff val="0"/>
              </a:schemeClr>
            </a:lnRef>
            <a:fillRef idx="1">
              <a:schemeClr val="accent1">
                <a:tint val="99000"/>
                <a:hueOff val="0"/>
                <a:satOff val="0"/>
                <a:lumOff val="0"/>
                <a:alphaOff val="0"/>
              </a:schemeClr>
            </a:fillRef>
            <a:effectRef idx="1">
              <a:schemeClr val="accent1">
                <a:tint val="99000"/>
                <a:hueOff val="0"/>
                <a:satOff val="0"/>
                <a:lumOff val="0"/>
                <a:alphaOff val="0"/>
              </a:schemeClr>
            </a:effectRef>
            <a:fontRef idx="minor">
              <a:schemeClr val="lt1"/>
            </a:fontRef>
          </p:style>
          <p:txBody>
            <a:bodyPr spcFirstLastPara="0" vert="horz" wrap="square" lIns="82532" tIns="82532" rIns="82532" bIns="82532" numCol="1" spcCol="1270" anchor="ctr" anchorCtr="0">
              <a:noAutofit/>
            </a:bodyPr>
            <a:lstStyle/>
            <a:p>
              <a:pPr algn="ctr" defTabSz="666734">
                <a:lnSpc>
                  <a:spcPct val="90000"/>
                </a:lnSpc>
                <a:spcAft>
                  <a:spcPct val="35000"/>
                </a:spcAft>
              </a:pPr>
              <a:r>
                <a:rPr lang="en-US" sz="2000" dirty="0"/>
                <a:t>Other technologies</a:t>
              </a:r>
            </a:p>
          </p:txBody>
        </p:sp>
        <p:sp>
          <p:nvSpPr>
            <p:cNvPr id="16" name="Freeform 15">
              <a:extLst>
                <a:ext uri="{FF2B5EF4-FFF2-40B4-BE49-F238E27FC236}">
                  <a16:creationId xmlns:a16="http://schemas.microsoft.com/office/drawing/2014/main" xmlns="" id="{E41A2C5D-8847-F54C-AF61-1D2AE10FD76B}"/>
                </a:ext>
              </a:extLst>
            </p:cNvPr>
            <p:cNvSpPr/>
            <p:nvPr/>
          </p:nvSpPr>
          <p:spPr>
            <a:xfrm>
              <a:off x="4889279" y="3134389"/>
              <a:ext cx="769629"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44699" rIns="0" bIns="44699" numCol="1" spcCol="1270" anchor="ctr" anchorCtr="0">
              <a:noAutofit/>
            </a:bodyPr>
            <a:lstStyle/>
            <a:p>
              <a:pPr algn="ctr" defTabSz="333367">
                <a:spcAft>
                  <a:spcPct val="35000"/>
                </a:spcAft>
              </a:pPr>
              <a:r>
                <a:rPr lang="en-US" sz="1000" dirty="0"/>
                <a:t>Data analytics</a:t>
              </a:r>
            </a:p>
          </p:txBody>
        </p:sp>
        <p:sp>
          <p:nvSpPr>
            <p:cNvPr id="17" name="Freeform 16">
              <a:extLst>
                <a:ext uri="{FF2B5EF4-FFF2-40B4-BE49-F238E27FC236}">
                  <a16:creationId xmlns:a16="http://schemas.microsoft.com/office/drawing/2014/main" xmlns="" id="{BD7476C5-53DF-8042-9D90-89A0C9490F74}"/>
                </a:ext>
              </a:extLst>
            </p:cNvPr>
            <p:cNvSpPr/>
            <p:nvPr/>
          </p:nvSpPr>
          <p:spPr>
            <a:xfrm>
              <a:off x="5669975" y="3134390"/>
              <a:ext cx="613818"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44293" rIns="0" bIns="44293" numCol="1" spcCol="1270" anchor="ctr" anchorCtr="0">
              <a:noAutofit/>
            </a:bodyPr>
            <a:lstStyle/>
            <a:p>
              <a:pPr algn="ctr" defTabSz="350036">
                <a:spcAft>
                  <a:spcPct val="35000"/>
                </a:spcAft>
              </a:pPr>
              <a:r>
                <a:rPr lang="en-US" sz="1000" dirty="0"/>
                <a:t>Drones</a:t>
              </a:r>
            </a:p>
          </p:txBody>
        </p:sp>
        <p:sp>
          <p:nvSpPr>
            <p:cNvPr id="18" name="Freeform 17">
              <a:extLst>
                <a:ext uri="{FF2B5EF4-FFF2-40B4-BE49-F238E27FC236}">
                  <a16:creationId xmlns:a16="http://schemas.microsoft.com/office/drawing/2014/main" xmlns="" id="{DE179DBB-35C4-FE44-B0EC-25280291A37E}"/>
                </a:ext>
              </a:extLst>
            </p:cNvPr>
            <p:cNvSpPr/>
            <p:nvPr/>
          </p:nvSpPr>
          <p:spPr>
            <a:xfrm>
              <a:off x="6294860" y="3134390"/>
              <a:ext cx="702446"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43292" rIns="0" bIns="43292" numCol="1" spcCol="1270" anchor="ctr" anchorCtr="0">
              <a:noAutofit/>
            </a:bodyPr>
            <a:lstStyle/>
            <a:p>
              <a:pPr algn="ctr" defTabSz="333367">
                <a:spcAft>
                  <a:spcPct val="35000"/>
                </a:spcAft>
              </a:pPr>
              <a:r>
                <a:rPr lang="en-US" sz="1000" dirty="0"/>
                <a:t>Smart contracts</a:t>
              </a:r>
            </a:p>
          </p:txBody>
        </p:sp>
        <p:sp>
          <p:nvSpPr>
            <p:cNvPr id="19" name="Freeform 18">
              <a:extLst>
                <a:ext uri="{FF2B5EF4-FFF2-40B4-BE49-F238E27FC236}">
                  <a16:creationId xmlns:a16="http://schemas.microsoft.com/office/drawing/2014/main" xmlns="" id="{93CE0CBC-6A1F-5446-B840-08E2E4633CA9}"/>
                </a:ext>
              </a:extLst>
            </p:cNvPr>
            <p:cNvSpPr/>
            <p:nvPr/>
          </p:nvSpPr>
          <p:spPr>
            <a:xfrm>
              <a:off x="7008372" y="3134390"/>
              <a:ext cx="613818"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44293" rIns="0" bIns="44293" numCol="1" spcCol="1270" anchor="ctr" anchorCtr="0">
              <a:noAutofit/>
            </a:bodyPr>
            <a:lstStyle/>
            <a:p>
              <a:pPr algn="ctr" defTabSz="350036">
                <a:spcAft>
                  <a:spcPct val="35000"/>
                </a:spcAft>
              </a:pPr>
              <a:r>
                <a:rPr lang="en-US" sz="1000" dirty="0"/>
                <a:t>Blockchain</a:t>
              </a:r>
            </a:p>
          </p:txBody>
        </p:sp>
        <p:sp>
          <p:nvSpPr>
            <p:cNvPr id="20" name="Freeform 19">
              <a:extLst>
                <a:ext uri="{FF2B5EF4-FFF2-40B4-BE49-F238E27FC236}">
                  <a16:creationId xmlns:a16="http://schemas.microsoft.com/office/drawing/2014/main" xmlns="" id="{1F444C43-86B3-4246-8D83-7140ACF5D763}"/>
                </a:ext>
              </a:extLst>
            </p:cNvPr>
            <p:cNvSpPr/>
            <p:nvPr/>
          </p:nvSpPr>
          <p:spPr>
            <a:xfrm>
              <a:off x="7633257" y="3134390"/>
              <a:ext cx="613818"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58580" rIns="0" bIns="58580" numCol="1" spcCol="1270" anchor="ctr" anchorCtr="0">
              <a:noAutofit/>
            </a:bodyPr>
            <a:lstStyle/>
            <a:p>
              <a:pPr algn="ctr" defTabSz="533387">
                <a:spcAft>
                  <a:spcPct val="35000"/>
                </a:spcAft>
              </a:pPr>
              <a:r>
                <a:rPr lang="en-US" sz="1000" dirty="0"/>
                <a:t>IoT</a:t>
              </a:r>
            </a:p>
          </p:txBody>
        </p:sp>
        <p:sp>
          <p:nvSpPr>
            <p:cNvPr id="21" name="Freeform 20">
              <a:extLst>
                <a:ext uri="{FF2B5EF4-FFF2-40B4-BE49-F238E27FC236}">
                  <a16:creationId xmlns:a16="http://schemas.microsoft.com/office/drawing/2014/main" xmlns="" id="{5296B656-1B29-1F42-8597-2A0E5FE06857}"/>
                </a:ext>
              </a:extLst>
            </p:cNvPr>
            <p:cNvSpPr/>
            <p:nvPr/>
          </p:nvSpPr>
          <p:spPr>
            <a:xfrm>
              <a:off x="8258139" y="3134390"/>
              <a:ext cx="613818"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47150" rIns="0" bIns="47150" numCol="1" spcCol="1270" anchor="ctr" anchorCtr="0">
              <a:noAutofit/>
            </a:bodyPr>
            <a:lstStyle/>
            <a:p>
              <a:pPr algn="ctr" defTabSz="400040">
                <a:spcAft>
                  <a:spcPct val="35000"/>
                </a:spcAft>
              </a:pPr>
              <a:r>
                <a:rPr lang="en-US" sz="1000" dirty="0"/>
                <a:t>Others</a:t>
              </a:r>
            </a:p>
          </p:txBody>
        </p:sp>
      </p:grpSp>
    </p:spTree>
    <p:extLst>
      <p:ext uri="{BB962C8B-B14F-4D97-AF65-F5344CB8AC3E}">
        <p14:creationId xmlns:p14="http://schemas.microsoft.com/office/powerpoint/2010/main" val="727251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F62E8A-843C-491A-9354-A3723000FFD6}"/>
              </a:ext>
            </a:extLst>
          </p:cNvPr>
          <p:cNvSpPr>
            <a:spLocks noGrp="1"/>
          </p:cNvSpPr>
          <p:nvPr>
            <p:ph type="title"/>
          </p:nvPr>
        </p:nvSpPr>
        <p:spPr/>
        <p:txBody>
          <a:bodyPr/>
          <a:lstStyle/>
          <a:p>
            <a:r>
              <a:rPr lang="en-US" sz="2400" dirty="0" smtClean="0"/>
              <a:t>“Think-Feel-Do” loop of IPA</a:t>
            </a:r>
            <a:endParaRPr lang="en-US" sz="2400" dirty="0"/>
          </a:p>
        </p:txBody>
      </p:sp>
      <p:sp>
        <p:nvSpPr>
          <p:cNvPr id="4" name="Slide Number Placeholder 3">
            <a:extLst>
              <a:ext uri="{FF2B5EF4-FFF2-40B4-BE49-F238E27FC236}">
                <a16:creationId xmlns:a16="http://schemas.microsoft.com/office/drawing/2014/main" xmlns="" id="{288B5234-D0D9-4468-910B-898D31A74DC3}"/>
              </a:ext>
            </a:extLst>
          </p:cNvPr>
          <p:cNvSpPr>
            <a:spLocks noGrp="1"/>
          </p:cNvSpPr>
          <p:nvPr>
            <p:ph type="sldNum" sz="quarter" idx="10"/>
          </p:nvPr>
        </p:nvSpPr>
        <p:spPr/>
        <p:txBody>
          <a:bodyPr/>
          <a:lstStyle/>
          <a:p>
            <a:pPr>
              <a:defRPr/>
            </a:pPr>
            <a:fld id="{45488343-B159-074D-B355-B61FD1A20D53}" type="slidenum">
              <a:rPr lang="en-US" smtClean="0">
                <a:solidFill>
                  <a:schemeClr val="tx2"/>
                </a:solidFill>
              </a:rPr>
              <a:pPr>
                <a:defRPr/>
              </a:pPr>
              <a:t>12</a:t>
            </a:fld>
            <a:endParaRPr lang="en-US">
              <a:solidFill>
                <a:schemeClr val="tx2"/>
              </a:solidFill>
            </a:endParaRPr>
          </a:p>
        </p:txBody>
      </p:sp>
      <p:sp>
        <p:nvSpPr>
          <p:cNvPr id="6" name="Rectangle: Rounded Corners 6">
            <a:extLst>
              <a:ext uri="{FF2B5EF4-FFF2-40B4-BE49-F238E27FC236}">
                <a16:creationId xmlns:a16="http://schemas.microsoft.com/office/drawing/2014/main" xmlns="" id="{42170AE1-FD16-4CCF-9D8F-E980EA94B8B1}"/>
              </a:ext>
            </a:extLst>
          </p:cNvPr>
          <p:cNvSpPr/>
          <p:nvPr/>
        </p:nvSpPr>
        <p:spPr>
          <a:xfrm>
            <a:off x="3262226" y="1914221"/>
            <a:ext cx="2412999" cy="1340454"/>
          </a:xfrm>
          <a:prstGeom prst="rect">
            <a:avLst/>
          </a:prstGeom>
          <a:solidFill>
            <a:schemeClr val="accent2">
              <a:lumMod val="60000"/>
              <a:lumOff val="40000"/>
            </a:schemeClr>
          </a:solidFill>
          <a:ln>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tx2"/>
              </a:solidFill>
            </a:endParaRPr>
          </a:p>
        </p:txBody>
      </p:sp>
      <p:sp>
        <p:nvSpPr>
          <p:cNvPr id="7" name="Rectangle: Rounded Corners 7">
            <a:extLst>
              <a:ext uri="{FF2B5EF4-FFF2-40B4-BE49-F238E27FC236}">
                <a16:creationId xmlns:a16="http://schemas.microsoft.com/office/drawing/2014/main" xmlns="" id="{A3430C4D-2C30-4A21-9116-953068FAB02C}"/>
              </a:ext>
            </a:extLst>
          </p:cNvPr>
          <p:cNvSpPr/>
          <p:nvPr/>
        </p:nvSpPr>
        <p:spPr>
          <a:xfrm>
            <a:off x="775351" y="3860344"/>
            <a:ext cx="3108960" cy="1402294"/>
          </a:xfrm>
          <a:prstGeom prst="rect">
            <a:avLst/>
          </a:prstGeom>
          <a:solidFill>
            <a:schemeClr val="accent2">
              <a:lumMod val="60000"/>
              <a:lumOff val="40000"/>
            </a:schemeClr>
          </a:solidFill>
          <a:ln>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endParaRPr lang="en-US" sz="2000" dirty="0">
              <a:solidFill>
                <a:schemeClr val="tx2"/>
              </a:solidFill>
            </a:endParaRPr>
          </a:p>
          <a:p>
            <a:endParaRPr lang="en-US" sz="2000" dirty="0">
              <a:solidFill>
                <a:schemeClr val="tx2"/>
              </a:solidFill>
            </a:endParaRPr>
          </a:p>
          <a:p>
            <a:pPr algn="ctr"/>
            <a:r>
              <a:rPr lang="en-US" sz="2000" dirty="0" smtClean="0">
                <a:solidFill>
                  <a:schemeClr val="tx2"/>
                </a:solidFill>
              </a:rPr>
              <a:t>Drones, </a:t>
            </a:r>
            <a:r>
              <a:rPr lang="en-US" sz="2000" dirty="0">
                <a:solidFill>
                  <a:schemeClr val="tx2"/>
                </a:solidFill>
              </a:rPr>
              <a:t>NLP, </a:t>
            </a:r>
            <a:r>
              <a:rPr lang="en-US" sz="2000" dirty="0" err="1" smtClean="0">
                <a:solidFill>
                  <a:schemeClr val="tx2"/>
                </a:solidFill>
              </a:rPr>
              <a:t>IoT</a:t>
            </a:r>
            <a:r>
              <a:rPr lang="en-US" sz="2000" dirty="0">
                <a:solidFill>
                  <a:schemeClr val="tx2"/>
                </a:solidFill>
              </a:rPr>
              <a:t>, etc. </a:t>
            </a:r>
          </a:p>
          <a:p>
            <a:r>
              <a:rPr lang="en-US" sz="2000" dirty="0">
                <a:solidFill>
                  <a:schemeClr val="tx2"/>
                </a:solidFill>
              </a:rPr>
              <a:t/>
            </a:r>
            <a:br>
              <a:rPr lang="en-US" sz="2000" dirty="0">
                <a:solidFill>
                  <a:schemeClr val="tx2"/>
                </a:solidFill>
              </a:rPr>
            </a:br>
            <a:endParaRPr lang="en-US" sz="2000" dirty="0">
              <a:solidFill>
                <a:schemeClr val="tx2"/>
              </a:solidFill>
            </a:endParaRPr>
          </a:p>
        </p:txBody>
      </p:sp>
      <p:sp>
        <p:nvSpPr>
          <p:cNvPr id="8" name="Rectangle: Rounded Corners 8">
            <a:extLst>
              <a:ext uri="{FF2B5EF4-FFF2-40B4-BE49-F238E27FC236}">
                <a16:creationId xmlns:a16="http://schemas.microsoft.com/office/drawing/2014/main" xmlns="" id="{75DDBFFD-195F-448E-BBFE-D2DC74A10B78}"/>
              </a:ext>
            </a:extLst>
          </p:cNvPr>
          <p:cNvSpPr/>
          <p:nvPr/>
        </p:nvSpPr>
        <p:spPr>
          <a:xfrm>
            <a:off x="5068636" y="3860344"/>
            <a:ext cx="3108960" cy="1402294"/>
          </a:xfrm>
          <a:prstGeom prst="rect">
            <a:avLst/>
          </a:prstGeom>
          <a:solidFill>
            <a:schemeClr val="accent2">
              <a:lumMod val="60000"/>
              <a:lumOff val="40000"/>
            </a:schemeClr>
          </a:solidFill>
          <a:ln>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lgn="ctr"/>
            <a:r>
              <a:rPr lang="en-US" sz="2000" dirty="0" smtClean="0">
                <a:solidFill>
                  <a:schemeClr val="tx2"/>
                </a:solidFill>
              </a:rPr>
              <a:t>PPA/RPA</a:t>
            </a:r>
            <a:endParaRPr lang="en-US" sz="2000" dirty="0">
              <a:solidFill>
                <a:schemeClr val="tx2"/>
              </a:solidFill>
            </a:endParaRPr>
          </a:p>
        </p:txBody>
      </p:sp>
      <p:sp>
        <p:nvSpPr>
          <p:cNvPr id="9" name="TextBox 8">
            <a:extLst>
              <a:ext uri="{FF2B5EF4-FFF2-40B4-BE49-F238E27FC236}">
                <a16:creationId xmlns:a16="http://schemas.microsoft.com/office/drawing/2014/main" xmlns="" id="{68EC68D7-1A1E-4C75-B708-06A3C84BAF33}"/>
              </a:ext>
            </a:extLst>
          </p:cNvPr>
          <p:cNvSpPr txBox="1"/>
          <p:nvPr/>
        </p:nvSpPr>
        <p:spPr>
          <a:xfrm>
            <a:off x="3302940" y="2086502"/>
            <a:ext cx="1474729" cy="923330"/>
          </a:xfrm>
          <a:prstGeom prst="rect">
            <a:avLst/>
          </a:prstGeom>
          <a:noFill/>
        </p:spPr>
        <p:txBody>
          <a:bodyPr wrap="square" rtlCol="0">
            <a:spAutoFit/>
          </a:bodyPr>
          <a:lstStyle/>
          <a:p>
            <a:r>
              <a:rPr lang="en-US" sz="1800" dirty="0">
                <a:solidFill>
                  <a:schemeClr val="tx2"/>
                </a:solidFill>
              </a:rPr>
              <a:t>AI and cognitive technologies</a:t>
            </a:r>
          </a:p>
        </p:txBody>
      </p:sp>
      <p:sp>
        <p:nvSpPr>
          <p:cNvPr id="10" name="TextBox 9">
            <a:extLst>
              <a:ext uri="{FF2B5EF4-FFF2-40B4-BE49-F238E27FC236}">
                <a16:creationId xmlns:a16="http://schemas.microsoft.com/office/drawing/2014/main" xmlns="" id="{5537089F-692A-44AC-BAD6-A50D94FB79CB}"/>
              </a:ext>
            </a:extLst>
          </p:cNvPr>
          <p:cNvSpPr txBox="1"/>
          <p:nvPr/>
        </p:nvSpPr>
        <p:spPr>
          <a:xfrm>
            <a:off x="4782143" y="2319291"/>
            <a:ext cx="1059183" cy="369332"/>
          </a:xfrm>
          <a:prstGeom prst="rect">
            <a:avLst/>
          </a:prstGeom>
          <a:noFill/>
        </p:spPr>
        <p:txBody>
          <a:bodyPr wrap="square" rtlCol="0">
            <a:spAutoFit/>
          </a:bodyPr>
          <a:lstStyle/>
          <a:p>
            <a:r>
              <a:rPr lang="en-US" sz="1800" dirty="0">
                <a:solidFill>
                  <a:schemeClr val="tx2"/>
                </a:solidFill>
              </a:rPr>
              <a:t>Human</a:t>
            </a:r>
          </a:p>
        </p:txBody>
      </p:sp>
      <p:sp>
        <p:nvSpPr>
          <p:cNvPr id="11" name="Arrow: Bent 11">
            <a:extLst>
              <a:ext uri="{FF2B5EF4-FFF2-40B4-BE49-F238E27FC236}">
                <a16:creationId xmlns:a16="http://schemas.microsoft.com/office/drawing/2014/main" xmlns="" id="{85D779F4-B919-4AB9-B148-3A2253C67464}"/>
              </a:ext>
            </a:extLst>
          </p:cNvPr>
          <p:cNvSpPr/>
          <p:nvPr/>
        </p:nvSpPr>
        <p:spPr>
          <a:xfrm>
            <a:off x="4400097" y="2405737"/>
            <a:ext cx="383243" cy="145229"/>
          </a:xfrm>
          <a:prstGeom prst="ben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tx2"/>
              </a:solidFill>
            </a:endParaRPr>
          </a:p>
        </p:txBody>
      </p:sp>
      <p:sp>
        <p:nvSpPr>
          <p:cNvPr id="12" name="Arrow: Bent 12">
            <a:extLst>
              <a:ext uri="{FF2B5EF4-FFF2-40B4-BE49-F238E27FC236}">
                <a16:creationId xmlns:a16="http://schemas.microsoft.com/office/drawing/2014/main" xmlns="" id="{0D699FB4-5DC3-477C-AEA7-767504EB78ED}"/>
              </a:ext>
            </a:extLst>
          </p:cNvPr>
          <p:cNvSpPr/>
          <p:nvPr/>
        </p:nvSpPr>
        <p:spPr>
          <a:xfrm rot="10800000">
            <a:off x="4400097" y="2527600"/>
            <a:ext cx="383243" cy="145229"/>
          </a:xfrm>
          <a:prstGeom prst="ben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tx2"/>
              </a:solidFill>
            </a:endParaRPr>
          </a:p>
        </p:txBody>
      </p:sp>
      <p:sp>
        <p:nvSpPr>
          <p:cNvPr id="13" name="TextBox 12">
            <a:extLst>
              <a:ext uri="{FF2B5EF4-FFF2-40B4-BE49-F238E27FC236}">
                <a16:creationId xmlns:a16="http://schemas.microsoft.com/office/drawing/2014/main" xmlns="" id="{A4BCE39C-ADB0-451C-B35B-1B25E766EA78}"/>
              </a:ext>
            </a:extLst>
          </p:cNvPr>
          <p:cNvSpPr txBox="1"/>
          <p:nvPr/>
        </p:nvSpPr>
        <p:spPr>
          <a:xfrm>
            <a:off x="3999687" y="3269796"/>
            <a:ext cx="938077" cy="461665"/>
          </a:xfrm>
          <a:prstGeom prst="rect">
            <a:avLst/>
          </a:prstGeom>
          <a:noFill/>
          <a:effectLst/>
        </p:spPr>
        <p:txBody>
          <a:bodyPr wrap="none" rtlCol="0">
            <a:spAutoFit/>
          </a:bodyPr>
          <a:lstStyle/>
          <a:p>
            <a:pPr algn="ctr"/>
            <a:r>
              <a:rPr lang="en-US" sz="2400" dirty="0">
                <a:solidFill>
                  <a:schemeClr val="tx2"/>
                </a:solidFill>
              </a:rPr>
              <a:t>Think</a:t>
            </a:r>
          </a:p>
        </p:txBody>
      </p:sp>
      <p:sp>
        <p:nvSpPr>
          <p:cNvPr id="14" name="TextBox 13">
            <a:extLst>
              <a:ext uri="{FF2B5EF4-FFF2-40B4-BE49-F238E27FC236}">
                <a16:creationId xmlns:a16="http://schemas.microsoft.com/office/drawing/2014/main" xmlns="" id="{00F1C64B-9DB2-4A9F-85C9-545DA15FCC32}"/>
              </a:ext>
            </a:extLst>
          </p:cNvPr>
          <p:cNvSpPr txBox="1"/>
          <p:nvPr/>
        </p:nvSpPr>
        <p:spPr>
          <a:xfrm>
            <a:off x="6325599" y="5286976"/>
            <a:ext cx="595035" cy="461665"/>
          </a:xfrm>
          <a:prstGeom prst="rect">
            <a:avLst/>
          </a:prstGeom>
          <a:noFill/>
          <a:effectLst/>
        </p:spPr>
        <p:txBody>
          <a:bodyPr wrap="none" rtlCol="0">
            <a:spAutoFit/>
          </a:bodyPr>
          <a:lstStyle/>
          <a:p>
            <a:pPr algn="ctr"/>
            <a:r>
              <a:rPr lang="en-US" sz="2400" dirty="0">
                <a:solidFill>
                  <a:schemeClr val="tx2"/>
                </a:solidFill>
              </a:rPr>
              <a:t>Do</a:t>
            </a:r>
          </a:p>
        </p:txBody>
      </p:sp>
      <p:sp>
        <p:nvSpPr>
          <p:cNvPr id="15" name="TextBox 14">
            <a:extLst>
              <a:ext uri="{FF2B5EF4-FFF2-40B4-BE49-F238E27FC236}">
                <a16:creationId xmlns:a16="http://schemas.microsoft.com/office/drawing/2014/main" xmlns="" id="{339A4512-72FD-4562-A0AD-7D6A3993CE47}"/>
              </a:ext>
            </a:extLst>
          </p:cNvPr>
          <p:cNvSpPr txBox="1"/>
          <p:nvPr/>
        </p:nvSpPr>
        <p:spPr>
          <a:xfrm>
            <a:off x="1929722" y="5286976"/>
            <a:ext cx="800219" cy="461665"/>
          </a:xfrm>
          <a:prstGeom prst="rect">
            <a:avLst/>
          </a:prstGeom>
          <a:noFill/>
          <a:effectLst/>
        </p:spPr>
        <p:txBody>
          <a:bodyPr wrap="none" rtlCol="0">
            <a:spAutoFit/>
          </a:bodyPr>
          <a:lstStyle/>
          <a:p>
            <a:pPr algn="ctr"/>
            <a:r>
              <a:rPr lang="en-US" sz="2400" dirty="0">
                <a:solidFill>
                  <a:schemeClr val="tx2"/>
                </a:solidFill>
              </a:rPr>
              <a:t>Feel</a:t>
            </a:r>
          </a:p>
        </p:txBody>
      </p:sp>
      <p:cxnSp>
        <p:nvCxnSpPr>
          <p:cNvPr id="17" name="Straight Arrow Connector 16">
            <a:extLst>
              <a:ext uri="{FF2B5EF4-FFF2-40B4-BE49-F238E27FC236}">
                <a16:creationId xmlns:a16="http://schemas.microsoft.com/office/drawing/2014/main" xmlns="" id="{D2FA5DF2-35C2-D143-994C-1D127DA0724C}"/>
              </a:ext>
            </a:extLst>
          </p:cNvPr>
          <p:cNvCxnSpPr>
            <a:cxnSpLocks/>
          </p:cNvCxnSpPr>
          <p:nvPr/>
        </p:nvCxnSpPr>
        <p:spPr>
          <a:xfrm>
            <a:off x="5921657" y="2955949"/>
            <a:ext cx="714711" cy="722948"/>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xmlns="" id="{C21EFF97-36BD-374F-819A-3A7FF3F3E74B}"/>
              </a:ext>
            </a:extLst>
          </p:cNvPr>
          <p:cNvCxnSpPr>
            <a:cxnSpLocks/>
          </p:cNvCxnSpPr>
          <p:nvPr/>
        </p:nvCxnSpPr>
        <p:spPr>
          <a:xfrm flipH="1">
            <a:off x="2329831" y="2955949"/>
            <a:ext cx="714711" cy="722948"/>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xmlns="" id="{14B98908-12F4-F945-9052-9CFAF29F019E}"/>
              </a:ext>
            </a:extLst>
          </p:cNvPr>
          <p:cNvCxnSpPr>
            <a:cxnSpLocks/>
          </p:cNvCxnSpPr>
          <p:nvPr/>
        </p:nvCxnSpPr>
        <p:spPr>
          <a:xfrm>
            <a:off x="4032751" y="4871593"/>
            <a:ext cx="871948" cy="0"/>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2139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159D09-9EBB-4D0F-8B0A-BFB8EA553485}"/>
              </a:ext>
            </a:extLst>
          </p:cNvPr>
          <p:cNvSpPr>
            <a:spLocks noGrp="1"/>
          </p:cNvSpPr>
          <p:nvPr>
            <p:ph type="title"/>
          </p:nvPr>
        </p:nvSpPr>
        <p:spPr>
          <a:xfrm>
            <a:off x="236995" y="679565"/>
            <a:ext cx="7383005" cy="606029"/>
          </a:xfrm>
        </p:spPr>
        <p:txBody>
          <a:bodyPr/>
          <a:lstStyle/>
          <a:p>
            <a:r>
              <a:rPr lang="en-US" sz="2400" dirty="0"/>
              <a:t>The “Auditor-in-the-Loop” IPA </a:t>
            </a:r>
            <a:r>
              <a:rPr lang="en-US" sz="2400" dirty="0" smtClean="0"/>
              <a:t>Ecosystem</a:t>
            </a:r>
            <a:endParaRPr lang="en-US" sz="2400" dirty="0"/>
          </a:p>
        </p:txBody>
      </p:sp>
      <p:sp>
        <p:nvSpPr>
          <p:cNvPr id="3" name="Slide Number Placeholder 2">
            <a:extLst>
              <a:ext uri="{FF2B5EF4-FFF2-40B4-BE49-F238E27FC236}">
                <a16:creationId xmlns:a16="http://schemas.microsoft.com/office/drawing/2014/main" xmlns="" id="{F47148DA-87D8-4A70-9AAB-16199A36D71C}"/>
              </a:ext>
            </a:extLst>
          </p:cNvPr>
          <p:cNvSpPr>
            <a:spLocks noGrp="1"/>
          </p:cNvSpPr>
          <p:nvPr>
            <p:ph type="sldNum" sz="quarter" idx="10"/>
          </p:nvPr>
        </p:nvSpPr>
        <p:spPr/>
        <p:txBody>
          <a:bodyPr/>
          <a:lstStyle/>
          <a:p>
            <a:pPr>
              <a:defRPr/>
            </a:pPr>
            <a:fld id="{45488343-B159-074D-B355-B61FD1A20D53}" type="slidenum">
              <a:rPr lang="en-US" smtClean="0"/>
              <a:pPr>
                <a:defRPr/>
              </a:pPr>
              <a:t>13</a:t>
            </a:fld>
            <a:endParaRPr lang="en-US"/>
          </a:p>
        </p:txBody>
      </p:sp>
      <p:pic>
        <p:nvPicPr>
          <p:cNvPr id="42" name="Picture 41"/>
          <p:cNvPicPr>
            <a:picLocks noChangeAspect="1"/>
          </p:cNvPicPr>
          <p:nvPr/>
        </p:nvPicPr>
        <p:blipFill>
          <a:blip r:embed="rId3"/>
          <a:stretch>
            <a:fillRect/>
          </a:stretch>
        </p:blipFill>
        <p:spPr>
          <a:xfrm>
            <a:off x="88900" y="1377809"/>
            <a:ext cx="8686800" cy="4775200"/>
          </a:xfrm>
          <a:prstGeom prst="rect">
            <a:avLst/>
          </a:prstGeom>
        </p:spPr>
      </p:pic>
    </p:spTree>
    <p:extLst>
      <p:ext uri="{BB962C8B-B14F-4D97-AF65-F5344CB8AC3E}">
        <p14:creationId xmlns:p14="http://schemas.microsoft.com/office/powerpoint/2010/main" val="1690064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C800A9-1FC3-491B-A1C8-64C714E4094A}"/>
              </a:ext>
            </a:extLst>
          </p:cNvPr>
          <p:cNvSpPr>
            <a:spLocks noGrp="1"/>
          </p:cNvSpPr>
          <p:nvPr>
            <p:ph type="title"/>
          </p:nvPr>
        </p:nvSpPr>
        <p:spPr>
          <a:xfrm>
            <a:off x="237233" y="666751"/>
            <a:ext cx="8229600" cy="606029"/>
          </a:xfrm>
        </p:spPr>
        <p:txBody>
          <a:bodyPr/>
          <a:lstStyle/>
          <a:p>
            <a:r>
              <a:rPr lang="en-US" sz="2400" dirty="0" smtClean="0">
                <a:ea typeface="Times New Roman" panose="02020603050405020304" pitchFamily="18" charset="0"/>
              </a:rPr>
              <a:t>The Audit Workflow Driven </a:t>
            </a:r>
            <a:r>
              <a:rPr lang="en-US" sz="2400" dirty="0">
                <a:ea typeface="Times New Roman" panose="02020603050405020304" pitchFamily="18" charset="0"/>
              </a:rPr>
              <a:t>by IPA</a:t>
            </a:r>
            <a:endParaRPr lang="en-US" sz="2400" dirty="0"/>
          </a:p>
        </p:txBody>
      </p:sp>
      <p:sp>
        <p:nvSpPr>
          <p:cNvPr id="3" name="Slide Number Placeholder 2">
            <a:extLst>
              <a:ext uri="{FF2B5EF4-FFF2-40B4-BE49-F238E27FC236}">
                <a16:creationId xmlns:a16="http://schemas.microsoft.com/office/drawing/2014/main" xmlns="" id="{10F2783B-0D7E-43AE-9FC7-B366FB6A3C4A}"/>
              </a:ext>
            </a:extLst>
          </p:cNvPr>
          <p:cNvSpPr>
            <a:spLocks noGrp="1"/>
          </p:cNvSpPr>
          <p:nvPr>
            <p:ph type="sldNum" sz="quarter" idx="10"/>
          </p:nvPr>
        </p:nvSpPr>
        <p:spPr/>
        <p:txBody>
          <a:bodyPr/>
          <a:lstStyle/>
          <a:p>
            <a:pPr>
              <a:defRPr/>
            </a:pPr>
            <a:fld id="{45488343-B159-074D-B355-B61FD1A20D53}" type="slidenum">
              <a:rPr lang="en-US" smtClean="0"/>
              <a:pPr>
                <a:defRPr/>
              </a:pPr>
              <a:t>14</a:t>
            </a:fld>
            <a:endParaRPr lang="en-US"/>
          </a:p>
        </p:txBody>
      </p:sp>
      <p:pic>
        <p:nvPicPr>
          <p:cNvPr id="5" name="Picture 4">
            <a:extLst>
              <a:ext uri="{FF2B5EF4-FFF2-40B4-BE49-F238E27FC236}">
                <a16:creationId xmlns:a16="http://schemas.microsoft.com/office/drawing/2014/main" xmlns="" id="{2F95645C-A3DC-4131-8474-6C91278DFA54}"/>
              </a:ext>
            </a:extLst>
          </p:cNvPr>
          <p:cNvPicPr/>
          <p:nvPr/>
        </p:nvPicPr>
        <p:blipFill>
          <a:blip r:embed="rId3"/>
          <a:stretch>
            <a:fillRect/>
          </a:stretch>
        </p:blipFill>
        <p:spPr>
          <a:xfrm>
            <a:off x="1168400" y="1272779"/>
            <a:ext cx="6946900" cy="5585221"/>
          </a:xfrm>
          <a:prstGeom prst="rect">
            <a:avLst/>
          </a:prstGeom>
        </p:spPr>
      </p:pic>
      <p:pic>
        <p:nvPicPr>
          <p:cNvPr id="4" name="Picture 3"/>
          <p:cNvPicPr>
            <a:picLocks noChangeAspect="1"/>
          </p:cNvPicPr>
          <p:nvPr/>
        </p:nvPicPr>
        <p:blipFill>
          <a:blip r:embed="rId4"/>
          <a:stretch>
            <a:fillRect/>
          </a:stretch>
        </p:blipFill>
        <p:spPr>
          <a:xfrm>
            <a:off x="1397000" y="1987550"/>
            <a:ext cx="476250" cy="349250"/>
          </a:xfrm>
          <a:prstGeom prst="rect">
            <a:avLst/>
          </a:prstGeom>
        </p:spPr>
      </p:pic>
      <p:pic>
        <p:nvPicPr>
          <p:cNvPr id="6" name="Picture 5"/>
          <p:cNvPicPr>
            <a:picLocks noChangeAspect="1"/>
          </p:cNvPicPr>
          <p:nvPr/>
        </p:nvPicPr>
        <p:blipFill>
          <a:blip r:embed="rId4"/>
          <a:stretch>
            <a:fillRect/>
          </a:stretch>
        </p:blipFill>
        <p:spPr>
          <a:xfrm>
            <a:off x="1404492" y="3439915"/>
            <a:ext cx="476250" cy="349250"/>
          </a:xfrm>
          <a:prstGeom prst="rect">
            <a:avLst/>
          </a:prstGeom>
        </p:spPr>
      </p:pic>
      <p:pic>
        <p:nvPicPr>
          <p:cNvPr id="7" name="Picture 6"/>
          <p:cNvPicPr>
            <a:picLocks noChangeAspect="1"/>
          </p:cNvPicPr>
          <p:nvPr/>
        </p:nvPicPr>
        <p:blipFill>
          <a:blip r:embed="rId4"/>
          <a:stretch>
            <a:fillRect/>
          </a:stretch>
        </p:blipFill>
        <p:spPr>
          <a:xfrm>
            <a:off x="1397000" y="4879580"/>
            <a:ext cx="476250" cy="349250"/>
          </a:xfrm>
          <a:prstGeom prst="rect">
            <a:avLst/>
          </a:prstGeom>
        </p:spPr>
      </p:pic>
      <p:sp>
        <p:nvSpPr>
          <p:cNvPr id="8" name="TextBox 7"/>
          <p:cNvSpPr txBox="1"/>
          <p:nvPr/>
        </p:nvSpPr>
        <p:spPr>
          <a:xfrm>
            <a:off x="596900" y="1900565"/>
            <a:ext cx="909192" cy="461665"/>
          </a:xfrm>
          <a:prstGeom prst="rect">
            <a:avLst/>
          </a:prstGeom>
          <a:noFill/>
        </p:spPr>
        <p:txBody>
          <a:bodyPr wrap="square" rtlCol="0">
            <a:spAutoFit/>
          </a:bodyPr>
          <a:lstStyle/>
          <a:p>
            <a:r>
              <a:rPr lang="en-US" sz="1200" dirty="0" smtClean="0">
                <a:solidFill>
                  <a:schemeClr val="tx2"/>
                </a:solidFill>
              </a:rPr>
              <a:t>Smart workflow</a:t>
            </a:r>
            <a:endParaRPr lang="en-US" sz="1200" dirty="0">
              <a:solidFill>
                <a:schemeClr val="tx2"/>
              </a:solidFill>
            </a:endParaRPr>
          </a:p>
        </p:txBody>
      </p:sp>
      <p:sp>
        <p:nvSpPr>
          <p:cNvPr id="9" name="TextBox 8"/>
          <p:cNvSpPr txBox="1"/>
          <p:nvPr/>
        </p:nvSpPr>
        <p:spPr>
          <a:xfrm>
            <a:off x="596900" y="3352930"/>
            <a:ext cx="909192" cy="461665"/>
          </a:xfrm>
          <a:prstGeom prst="rect">
            <a:avLst/>
          </a:prstGeom>
          <a:noFill/>
        </p:spPr>
        <p:txBody>
          <a:bodyPr wrap="square" rtlCol="0">
            <a:spAutoFit/>
          </a:bodyPr>
          <a:lstStyle/>
          <a:p>
            <a:r>
              <a:rPr lang="en-US" sz="1200" dirty="0" smtClean="0">
                <a:solidFill>
                  <a:schemeClr val="tx2"/>
                </a:solidFill>
              </a:rPr>
              <a:t>Smart workflow</a:t>
            </a:r>
            <a:endParaRPr lang="en-US" sz="1200" dirty="0">
              <a:solidFill>
                <a:schemeClr val="tx2"/>
              </a:solidFill>
            </a:endParaRPr>
          </a:p>
        </p:txBody>
      </p:sp>
      <p:sp>
        <p:nvSpPr>
          <p:cNvPr id="10" name="TextBox 9"/>
          <p:cNvSpPr txBox="1"/>
          <p:nvPr/>
        </p:nvSpPr>
        <p:spPr>
          <a:xfrm>
            <a:off x="590871" y="4792595"/>
            <a:ext cx="909192" cy="461665"/>
          </a:xfrm>
          <a:prstGeom prst="rect">
            <a:avLst/>
          </a:prstGeom>
          <a:noFill/>
        </p:spPr>
        <p:txBody>
          <a:bodyPr wrap="square" rtlCol="0">
            <a:spAutoFit/>
          </a:bodyPr>
          <a:lstStyle/>
          <a:p>
            <a:r>
              <a:rPr lang="en-US" sz="1200" dirty="0" smtClean="0">
                <a:solidFill>
                  <a:schemeClr val="tx2"/>
                </a:solidFill>
              </a:rPr>
              <a:t>Smart workflow</a:t>
            </a:r>
            <a:endParaRPr lang="en-US" sz="1200" dirty="0">
              <a:solidFill>
                <a:schemeClr val="tx2"/>
              </a:solidFill>
            </a:endParaRPr>
          </a:p>
        </p:txBody>
      </p:sp>
    </p:spTree>
    <p:extLst>
      <p:ext uri="{BB962C8B-B14F-4D97-AF65-F5344CB8AC3E}">
        <p14:creationId xmlns:p14="http://schemas.microsoft.com/office/powerpoint/2010/main" val="317355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B9F2AD-15B2-4279-B626-3D1F228CC1DC}"/>
              </a:ext>
            </a:extLst>
          </p:cNvPr>
          <p:cNvSpPr>
            <a:spLocks noGrp="1"/>
          </p:cNvSpPr>
          <p:nvPr>
            <p:ph type="title"/>
          </p:nvPr>
        </p:nvSpPr>
        <p:spPr/>
        <p:txBody>
          <a:bodyPr/>
          <a:lstStyle/>
          <a:p>
            <a:r>
              <a:rPr lang="en-US" sz="2400" dirty="0"/>
              <a:t>Framework of Implementing IPA in Audit</a:t>
            </a:r>
          </a:p>
        </p:txBody>
      </p:sp>
      <p:sp>
        <p:nvSpPr>
          <p:cNvPr id="4" name="Slide Number Placeholder 3">
            <a:extLst>
              <a:ext uri="{FF2B5EF4-FFF2-40B4-BE49-F238E27FC236}">
                <a16:creationId xmlns:a16="http://schemas.microsoft.com/office/drawing/2014/main" xmlns="" id="{5AF9208A-560A-40BE-A19F-1B4A74DC52F7}"/>
              </a:ext>
            </a:extLst>
          </p:cNvPr>
          <p:cNvSpPr>
            <a:spLocks noGrp="1"/>
          </p:cNvSpPr>
          <p:nvPr>
            <p:ph type="sldNum" sz="quarter" idx="10"/>
          </p:nvPr>
        </p:nvSpPr>
        <p:spPr/>
        <p:txBody>
          <a:bodyPr/>
          <a:lstStyle/>
          <a:p>
            <a:pPr>
              <a:defRPr/>
            </a:pPr>
            <a:fld id="{45488343-B159-074D-B355-B61FD1A20D53}" type="slidenum">
              <a:rPr lang="en-US" smtClean="0"/>
              <a:pPr>
                <a:defRPr/>
              </a:pPr>
              <a:t>15</a:t>
            </a:fld>
            <a:endParaRPr lang="en-US"/>
          </a:p>
        </p:txBody>
      </p:sp>
      <p:sp>
        <p:nvSpPr>
          <p:cNvPr id="11" name="Freeform 10">
            <a:extLst>
              <a:ext uri="{FF2B5EF4-FFF2-40B4-BE49-F238E27FC236}">
                <a16:creationId xmlns:a16="http://schemas.microsoft.com/office/drawing/2014/main" xmlns="" id="{FF92824E-6331-4543-BD5F-D5F93F5E7D15}"/>
              </a:ext>
            </a:extLst>
          </p:cNvPr>
          <p:cNvSpPr/>
          <p:nvPr/>
        </p:nvSpPr>
        <p:spPr>
          <a:xfrm>
            <a:off x="539392" y="1948625"/>
            <a:ext cx="2263342" cy="1188720"/>
          </a:xfrm>
          <a:custGeom>
            <a:avLst/>
            <a:gdLst>
              <a:gd name="connsiteX0" fmla="*/ 0 w 2101451"/>
              <a:gd name="connsiteY0" fmla="*/ 126087 h 1260871"/>
              <a:gd name="connsiteX1" fmla="*/ 126087 w 2101451"/>
              <a:gd name="connsiteY1" fmla="*/ 0 h 1260871"/>
              <a:gd name="connsiteX2" fmla="*/ 1975364 w 2101451"/>
              <a:gd name="connsiteY2" fmla="*/ 0 h 1260871"/>
              <a:gd name="connsiteX3" fmla="*/ 2101451 w 2101451"/>
              <a:gd name="connsiteY3" fmla="*/ 126087 h 1260871"/>
              <a:gd name="connsiteX4" fmla="*/ 2101451 w 2101451"/>
              <a:gd name="connsiteY4" fmla="*/ 1134784 h 1260871"/>
              <a:gd name="connsiteX5" fmla="*/ 1975364 w 2101451"/>
              <a:gd name="connsiteY5" fmla="*/ 1260871 h 1260871"/>
              <a:gd name="connsiteX6" fmla="*/ 126087 w 2101451"/>
              <a:gd name="connsiteY6" fmla="*/ 1260871 h 1260871"/>
              <a:gd name="connsiteX7" fmla="*/ 0 w 2101451"/>
              <a:gd name="connsiteY7" fmla="*/ 1134784 h 1260871"/>
              <a:gd name="connsiteX8" fmla="*/ 0 w 2101451"/>
              <a:gd name="connsiteY8" fmla="*/ 126087 h 126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1451" h="1260871">
                <a:moveTo>
                  <a:pt x="0" y="126087"/>
                </a:moveTo>
                <a:cubicBezTo>
                  <a:pt x="0" y="56451"/>
                  <a:pt x="56451" y="0"/>
                  <a:pt x="126087" y="0"/>
                </a:cubicBezTo>
                <a:lnTo>
                  <a:pt x="1975364" y="0"/>
                </a:lnTo>
                <a:cubicBezTo>
                  <a:pt x="2045000" y="0"/>
                  <a:pt x="2101451" y="56451"/>
                  <a:pt x="2101451" y="126087"/>
                </a:cubicBezTo>
                <a:lnTo>
                  <a:pt x="2101451" y="1134784"/>
                </a:lnTo>
                <a:cubicBezTo>
                  <a:pt x="2101451" y="1204420"/>
                  <a:pt x="2045000" y="1260871"/>
                  <a:pt x="1975364" y="1260871"/>
                </a:cubicBezTo>
                <a:lnTo>
                  <a:pt x="126087" y="1260871"/>
                </a:lnTo>
                <a:cubicBezTo>
                  <a:pt x="56451" y="1260871"/>
                  <a:pt x="0" y="1204420"/>
                  <a:pt x="0" y="1134784"/>
                </a:cubicBezTo>
                <a:lnTo>
                  <a:pt x="0" y="126087"/>
                </a:lnTo>
                <a:close/>
              </a:path>
            </a:pathLst>
          </a:custGeom>
          <a:ln>
            <a:solidFill>
              <a:schemeClr val="accent3"/>
            </a:solidFill>
          </a:ln>
          <a:effectLst/>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137160" rIns="45720" bIns="91440" numCol="1" spcCol="1270" anchor="ctr" anchorCtr="0">
            <a:noAutofit/>
          </a:bodyPr>
          <a:lstStyle/>
          <a:p>
            <a:pPr marL="231775" lvl="0" indent="-231775" algn="l" defTabSz="800100">
              <a:lnSpc>
                <a:spcPct val="90000"/>
              </a:lnSpc>
              <a:spcBef>
                <a:spcPct val="0"/>
              </a:spcBef>
              <a:spcAft>
                <a:spcPct val="35000"/>
              </a:spcAft>
              <a:buFont typeface="+mj-lt"/>
              <a:buNone/>
            </a:pPr>
            <a:r>
              <a:rPr lang="en-US" sz="2000" u="none" kern="1200" dirty="0">
                <a:solidFill>
                  <a:schemeClr val="tx2"/>
                </a:solidFill>
              </a:rPr>
              <a:t>1. </a:t>
            </a:r>
            <a:r>
              <a:rPr lang="en-US" sz="2000" u="none" kern="1200" dirty="0" smtClean="0">
                <a:solidFill>
                  <a:schemeClr val="tx2"/>
                </a:solidFill>
              </a:rPr>
              <a:t>Process understanding</a:t>
            </a:r>
            <a:endParaRPr lang="en-US" sz="2000" kern="1200" dirty="0">
              <a:solidFill>
                <a:schemeClr val="tx2"/>
              </a:solidFill>
            </a:endParaRPr>
          </a:p>
        </p:txBody>
      </p:sp>
      <p:sp>
        <p:nvSpPr>
          <p:cNvPr id="12" name="Freeform 11">
            <a:extLst>
              <a:ext uri="{FF2B5EF4-FFF2-40B4-BE49-F238E27FC236}">
                <a16:creationId xmlns:a16="http://schemas.microsoft.com/office/drawing/2014/main" xmlns="" id="{92373CC9-B2FD-C743-B546-C7C026E2955E}"/>
              </a:ext>
            </a:extLst>
          </p:cNvPr>
          <p:cNvSpPr/>
          <p:nvPr/>
        </p:nvSpPr>
        <p:spPr>
          <a:xfrm>
            <a:off x="3481425" y="1948625"/>
            <a:ext cx="2263342" cy="1188720"/>
          </a:xfrm>
          <a:custGeom>
            <a:avLst/>
            <a:gdLst>
              <a:gd name="connsiteX0" fmla="*/ 0 w 2101451"/>
              <a:gd name="connsiteY0" fmla="*/ 126087 h 1260871"/>
              <a:gd name="connsiteX1" fmla="*/ 126087 w 2101451"/>
              <a:gd name="connsiteY1" fmla="*/ 0 h 1260871"/>
              <a:gd name="connsiteX2" fmla="*/ 1975364 w 2101451"/>
              <a:gd name="connsiteY2" fmla="*/ 0 h 1260871"/>
              <a:gd name="connsiteX3" fmla="*/ 2101451 w 2101451"/>
              <a:gd name="connsiteY3" fmla="*/ 126087 h 1260871"/>
              <a:gd name="connsiteX4" fmla="*/ 2101451 w 2101451"/>
              <a:gd name="connsiteY4" fmla="*/ 1134784 h 1260871"/>
              <a:gd name="connsiteX5" fmla="*/ 1975364 w 2101451"/>
              <a:gd name="connsiteY5" fmla="*/ 1260871 h 1260871"/>
              <a:gd name="connsiteX6" fmla="*/ 126087 w 2101451"/>
              <a:gd name="connsiteY6" fmla="*/ 1260871 h 1260871"/>
              <a:gd name="connsiteX7" fmla="*/ 0 w 2101451"/>
              <a:gd name="connsiteY7" fmla="*/ 1134784 h 1260871"/>
              <a:gd name="connsiteX8" fmla="*/ 0 w 2101451"/>
              <a:gd name="connsiteY8" fmla="*/ 126087 h 126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1451" h="1260871">
                <a:moveTo>
                  <a:pt x="0" y="126087"/>
                </a:moveTo>
                <a:cubicBezTo>
                  <a:pt x="0" y="56451"/>
                  <a:pt x="56451" y="0"/>
                  <a:pt x="126087" y="0"/>
                </a:cubicBezTo>
                <a:lnTo>
                  <a:pt x="1975364" y="0"/>
                </a:lnTo>
                <a:cubicBezTo>
                  <a:pt x="2045000" y="0"/>
                  <a:pt x="2101451" y="56451"/>
                  <a:pt x="2101451" y="126087"/>
                </a:cubicBezTo>
                <a:lnTo>
                  <a:pt x="2101451" y="1134784"/>
                </a:lnTo>
                <a:cubicBezTo>
                  <a:pt x="2101451" y="1204420"/>
                  <a:pt x="2045000" y="1260871"/>
                  <a:pt x="1975364" y="1260871"/>
                </a:cubicBezTo>
                <a:lnTo>
                  <a:pt x="126087" y="1260871"/>
                </a:lnTo>
                <a:cubicBezTo>
                  <a:pt x="56451" y="1260871"/>
                  <a:pt x="0" y="1204420"/>
                  <a:pt x="0" y="1134784"/>
                </a:cubicBezTo>
                <a:lnTo>
                  <a:pt x="0" y="126087"/>
                </a:lnTo>
                <a:close/>
              </a:path>
            </a:pathLst>
          </a:custGeom>
          <a:ln>
            <a:solidFill>
              <a:schemeClr val="accent3"/>
            </a:solidFill>
          </a:ln>
          <a:effectLst/>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137160" rIns="45720" bIns="91440" numCol="1" spcCol="1270" anchor="ctr" anchorCtr="0">
            <a:noAutofit/>
          </a:bodyPr>
          <a:lstStyle/>
          <a:p>
            <a:pPr marL="231775" lvl="0" indent="-231775" algn="l" defTabSz="800100">
              <a:lnSpc>
                <a:spcPct val="90000"/>
              </a:lnSpc>
              <a:spcBef>
                <a:spcPct val="0"/>
              </a:spcBef>
              <a:spcAft>
                <a:spcPct val="35000"/>
              </a:spcAft>
              <a:buFont typeface="+mj-lt"/>
              <a:buNone/>
            </a:pPr>
            <a:r>
              <a:rPr lang="en-US" sz="2000" u="none" kern="1200" dirty="0">
                <a:solidFill>
                  <a:schemeClr val="tx2"/>
                </a:solidFill>
              </a:rPr>
              <a:t>2. </a:t>
            </a:r>
            <a:r>
              <a:rPr lang="en-US" sz="2000" u="none" kern="1200" dirty="0" smtClean="0">
                <a:solidFill>
                  <a:schemeClr val="tx2"/>
                </a:solidFill>
              </a:rPr>
              <a:t>Process redesign</a:t>
            </a:r>
            <a:endParaRPr lang="en-US" sz="2000" kern="1200" dirty="0">
              <a:solidFill>
                <a:schemeClr val="tx2"/>
              </a:solidFill>
            </a:endParaRPr>
          </a:p>
        </p:txBody>
      </p:sp>
      <p:sp>
        <p:nvSpPr>
          <p:cNvPr id="13" name="Freeform 12">
            <a:extLst>
              <a:ext uri="{FF2B5EF4-FFF2-40B4-BE49-F238E27FC236}">
                <a16:creationId xmlns:a16="http://schemas.microsoft.com/office/drawing/2014/main" xmlns="" id="{CF96BB92-51D2-3146-B7FF-A39908DA4933}"/>
              </a:ext>
            </a:extLst>
          </p:cNvPr>
          <p:cNvSpPr/>
          <p:nvPr/>
        </p:nvSpPr>
        <p:spPr>
          <a:xfrm>
            <a:off x="6423458" y="1948625"/>
            <a:ext cx="2263342" cy="1188720"/>
          </a:xfrm>
          <a:custGeom>
            <a:avLst/>
            <a:gdLst>
              <a:gd name="connsiteX0" fmla="*/ 0 w 2101451"/>
              <a:gd name="connsiteY0" fmla="*/ 126087 h 1260871"/>
              <a:gd name="connsiteX1" fmla="*/ 126087 w 2101451"/>
              <a:gd name="connsiteY1" fmla="*/ 0 h 1260871"/>
              <a:gd name="connsiteX2" fmla="*/ 1975364 w 2101451"/>
              <a:gd name="connsiteY2" fmla="*/ 0 h 1260871"/>
              <a:gd name="connsiteX3" fmla="*/ 2101451 w 2101451"/>
              <a:gd name="connsiteY3" fmla="*/ 126087 h 1260871"/>
              <a:gd name="connsiteX4" fmla="*/ 2101451 w 2101451"/>
              <a:gd name="connsiteY4" fmla="*/ 1134784 h 1260871"/>
              <a:gd name="connsiteX5" fmla="*/ 1975364 w 2101451"/>
              <a:gd name="connsiteY5" fmla="*/ 1260871 h 1260871"/>
              <a:gd name="connsiteX6" fmla="*/ 126087 w 2101451"/>
              <a:gd name="connsiteY6" fmla="*/ 1260871 h 1260871"/>
              <a:gd name="connsiteX7" fmla="*/ 0 w 2101451"/>
              <a:gd name="connsiteY7" fmla="*/ 1134784 h 1260871"/>
              <a:gd name="connsiteX8" fmla="*/ 0 w 2101451"/>
              <a:gd name="connsiteY8" fmla="*/ 126087 h 126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1451" h="1260871">
                <a:moveTo>
                  <a:pt x="0" y="126087"/>
                </a:moveTo>
                <a:cubicBezTo>
                  <a:pt x="0" y="56451"/>
                  <a:pt x="56451" y="0"/>
                  <a:pt x="126087" y="0"/>
                </a:cubicBezTo>
                <a:lnTo>
                  <a:pt x="1975364" y="0"/>
                </a:lnTo>
                <a:cubicBezTo>
                  <a:pt x="2045000" y="0"/>
                  <a:pt x="2101451" y="56451"/>
                  <a:pt x="2101451" y="126087"/>
                </a:cubicBezTo>
                <a:lnTo>
                  <a:pt x="2101451" y="1134784"/>
                </a:lnTo>
                <a:cubicBezTo>
                  <a:pt x="2101451" y="1204420"/>
                  <a:pt x="2045000" y="1260871"/>
                  <a:pt x="1975364" y="1260871"/>
                </a:cubicBezTo>
                <a:lnTo>
                  <a:pt x="126087" y="1260871"/>
                </a:lnTo>
                <a:cubicBezTo>
                  <a:pt x="56451" y="1260871"/>
                  <a:pt x="0" y="1204420"/>
                  <a:pt x="0" y="1134784"/>
                </a:cubicBezTo>
                <a:lnTo>
                  <a:pt x="0" y="126087"/>
                </a:lnTo>
                <a:close/>
              </a:path>
            </a:pathLst>
          </a:custGeom>
          <a:ln>
            <a:solidFill>
              <a:schemeClr val="accent3"/>
            </a:solidFill>
          </a:ln>
          <a:effectLst/>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137160" rIns="45720" bIns="91440" numCol="1" spcCol="1270" anchor="ctr" anchorCtr="0">
            <a:noAutofit/>
          </a:bodyPr>
          <a:lstStyle/>
          <a:p>
            <a:pPr marL="231775" lvl="0" indent="-231775" algn="l" defTabSz="800100">
              <a:lnSpc>
                <a:spcPct val="90000"/>
              </a:lnSpc>
              <a:spcBef>
                <a:spcPct val="0"/>
              </a:spcBef>
              <a:spcAft>
                <a:spcPct val="35000"/>
              </a:spcAft>
              <a:buFont typeface="+mj-lt"/>
              <a:buNone/>
            </a:pPr>
            <a:r>
              <a:rPr lang="en-US" sz="2000" u="none" kern="1200" dirty="0">
                <a:solidFill>
                  <a:schemeClr val="tx2"/>
                </a:solidFill>
              </a:rPr>
              <a:t>3. </a:t>
            </a:r>
            <a:r>
              <a:rPr lang="en-US" sz="2000" u="none" kern="1200" dirty="0" smtClean="0">
                <a:solidFill>
                  <a:schemeClr val="tx2"/>
                </a:solidFill>
              </a:rPr>
              <a:t>Process modularization</a:t>
            </a:r>
            <a:endParaRPr lang="en-US" sz="2000" kern="1200" dirty="0">
              <a:solidFill>
                <a:schemeClr val="tx2"/>
              </a:solidFill>
            </a:endParaRPr>
          </a:p>
        </p:txBody>
      </p:sp>
      <p:sp>
        <p:nvSpPr>
          <p:cNvPr id="14" name="Freeform 13">
            <a:extLst>
              <a:ext uri="{FF2B5EF4-FFF2-40B4-BE49-F238E27FC236}">
                <a16:creationId xmlns:a16="http://schemas.microsoft.com/office/drawing/2014/main" xmlns="" id="{F5AAB63A-19F3-3748-BA98-F90CD980F36F}"/>
              </a:ext>
            </a:extLst>
          </p:cNvPr>
          <p:cNvSpPr/>
          <p:nvPr/>
        </p:nvSpPr>
        <p:spPr>
          <a:xfrm>
            <a:off x="6423458" y="4050077"/>
            <a:ext cx="2263342" cy="1188720"/>
          </a:xfrm>
          <a:custGeom>
            <a:avLst/>
            <a:gdLst>
              <a:gd name="connsiteX0" fmla="*/ 0 w 2101451"/>
              <a:gd name="connsiteY0" fmla="*/ 126087 h 1260871"/>
              <a:gd name="connsiteX1" fmla="*/ 126087 w 2101451"/>
              <a:gd name="connsiteY1" fmla="*/ 0 h 1260871"/>
              <a:gd name="connsiteX2" fmla="*/ 1975364 w 2101451"/>
              <a:gd name="connsiteY2" fmla="*/ 0 h 1260871"/>
              <a:gd name="connsiteX3" fmla="*/ 2101451 w 2101451"/>
              <a:gd name="connsiteY3" fmla="*/ 126087 h 1260871"/>
              <a:gd name="connsiteX4" fmla="*/ 2101451 w 2101451"/>
              <a:gd name="connsiteY4" fmla="*/ 1134784 h 1260871"/>
              <a:gd name="connsiteX5" fmla="*/ 1975364 w 2101451"/>
              <a:gd name="connsiteY5" fmla="*/ 1260871 h 1260871"/>
              <a:gd name="connsiteX6" fmla="*/ 126087 w 2101451"/>
              <a:gd name="connsiteY6" fmla="*/ 1260871 h 1260871"/>
              <a:gd name="connsiteX7" fmla="*/ 0 w 2101451"/>
              <a:gd name="connsiteY7" fmla="*/ 1134784 h 1260871"/>
              <a:gd name="connsiteX8" fmla="*/ 0 w 2101451"/>
              <a:gd name="connsiteY8" fmla="*/ 126087 h 126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1451" h="1260871">
                <a:moveTo>
                  <a:pt x="0" y="126087"/>
                </a:moveTo>
                <a:cubicBezTo>
                  <a:pt x="0" y="56451"/>
                  <a:pt x="56451" y="0"/>
                  <a:pt x="126087" y="0"/>
                </a:cubicBezTo>
                <a:lnTo>
                  <a:pt x="1975364" y="0"/>
                </a:lnTo>
                <a:cubicBezTo>
                  <a:pt x="2045000" y="0"/>
                  <a:pt x="2101451" y="56451"/>
                  <a:pt x="2101451" y="126087"/>
                </a:cubicBezTo>
                <a:lnTo>
                  <a:pt x="2101451" y="1134784"/>
                </a:lnTo>
                <a:cubicBezTo>
                  <a:pt x="2101451" y="1204420"/>
                  <a:pt x="2045000" y="1260871"/>
                  <a:pt x="1975364" y="1260871"/>
                </a:cubicBezTo>
                <a:lnTo>
                  <a:pt x="126087" y="1260871"/>
                </a:lnTo>
                <a:cubicBezTo>
                  <a:pt x="56451" y="1260871"/>
                  <a:pt x="0" y="1204420"/>
                  <a:pt x="0" y="1134784"/>
                </a:cubicBezTo>
                <a:lnTo>
                  <a:pt x="0" y="126087"/>
                </a:lnTo>
                <a:close/>
              </a:path>
            </a:pathLst>
          </a:custGeom>
          <a:ln>
            <a:solidFill>
              <a:schemeClr val="accent3"/>
            </a:solidFill>
          </a:ln>
          <a:effectLst/>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137160" rIns="45720" bIns="91440" numCol="1" spcCol="1270" anchor="ctr" anchorCtr="0">
            <a:noAutofit/>
          </a:bodyPr>
          <a:lstStyle/>
          <a:p>
            <a:pPr marL="290513" lvl="0" indent="-290513" algn="l" defTabSz="800100">
              <a:lnSpc>
                <a:spcPct val="90000"/>
              </a:lnSpc>
              <a:spcBef>
                <a:spcPct val="0"/>
              </a:spcBef>
              <a:spcAft>
                <a:spcPct val="35000"/>
              </a:spcAft>
              <a:buFont typeface="+mj-lt"/>
              <a:buNone/>
            </a:pPr>
            <a:r>
              <a:rPr lang="en-US" sz="2000" u="none" kern="1200" dirty="0">
                <a:solidFill>
                  <a:schemeClr val="tx2"/>
                </a:solidFill>
              </a:rPr>
              <a:t>4. </a:t>
            </a:r>
            <a:r>
              <a:rPr lang="en-US" sz="2000" u="none" kern="1200" dirty="0" smtClean="0">
                <a:solidFill>
                  <a:schemeClr val="tx2"/>
                </a:solidFill>
              </a:rPr>
              <a:t>Process automation</a:t>
            </a:r>
            <a:endParaRPr lang="en-US" sz="2000" kern="1200" dirty="0">
              <a:solidFill>
                <a:schemeClr val="tx2"/>
              </a:solidFill>
            </a:endParaRPr>
          </a:p>
        </p:txBody>
      </p:sp>
      <p:sp>
        <p:nvSpPr>
          <p:cNvPr id="15" name="Freeform 14">
            <a:extLst>
              <a:ext uri="{FF2B5EF4-FFF2-40B4-BE49-F238E27FC236}">
                <a16:creationId xmlns:a16="http://schemas.microsoft.com/office/drawing/2014/main" xmlns="" id="{CB33FEBC-1B02-6B45-8FE1-9A1CE10B36E9}"/>
              </a:ext>
            </a:extLst>
          </p:cNvPr>
          <p:cNvSpPr/>
          <p:nvPr/>
        </p:nvSpPr>
        <p:spPr>
          <a:xfrm>
            <a:off x="3481425" y="4050077"/>
            <a:ext cx="2263342" cy="1188720"/>
          </a:xfrm>
          <a:custGeom>
            <a:avLst/>
            <a:gdLst>
              <a:gd name="connsiteX0" fmla="*/ 0 w 2101451"/>
              <a:gd name="connsiteY0" fmla="*/ 126087 h 1260871"/>
              <a:gd name="connsiteX1" fmla="*/ 126087 w 2101451"/>
              <a:gd name="connsiteY1" fmla="*/ 0 h 1260871"/>
              <a:gd name="connsiteX2" fmla="*/ 1975364 w 2101451"/>
              <a:gd name="connsiteY2" fmla="*/ 0 h 1260871"/>
              <a:gd name="connsiteX3" fmla="*/ 2101451 w 2101451"/>
              <a:gd name="connsiteY3" fmla="*/ 126087 h 1260871"/>
              <a:gd name="connsiteX4" fmla="*/ 2101451 w 2101451"/>
              <a:gd name="connsiteY4" fmla="*/ 1134784 h 1260871"/>
              <a:gd name="connsiteX5" fmla="*/ 1975364 w 2101451"/>
              <a:gd name="connsiteY5" fmla="*/ 1260871 h 1260871"/>
              <a:gd name="connsiteX6" fmla="*/ 126087 w 2101451"/>
              <a:gd name="connsiteY6" fmla="*/ 1260871 h 1260871"/>
              <a:gd name="connsiteX7" fmla="*/ 0 w 2101451"/>
              <a:gd name="connsiteY7" fmla="*/ 1134784 h 1260871"/>
              <a:gd name="connsiteX8" fmla="*/ 0 w 2101451"/>
              <a:gd name="connsiteY8" fmla="*/ 126087 h 126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1451" h="1260871">
                <a:moveTo>
                  <a:pt x="0" y="126087"/>
                </a:moveTo>
                <a:cubicBezTo>
                  <a:pt x="0" y="56451"/>
                  <a:pt x="56451" y="0"/>
                  <a:pt x="126087" y="0"/>
                </a:cubicBezTo>
                <a:lnTo>
                  <a:pt x="1975364" y="0"/>
                </a:lnTo>
                <a:cubicBezTo>
                  <a:pt x="2045000" y="0"/>
                  <a:pt x="2101451" y="56451"/>
                  <a:pt x="2101451" y="126087"/>
                </a:cubicBezTo>
                <a:lnTo>
                  <a:pt x="2101451" y="1134784"/>
                </a:lnTo>
                <a:cubicBezTo>
                  <a:pt x="2101451" y="1204420"/>
                  <a:pt x="2045000" y="1260871"/>
                  <a:pt x="1975364" y="1260871"/>
                </a:cubicBezTo>
                <a:lnTo>
                  <a:pt x="126087" y="1260871"/>
                </a:lnTo>
                <a:cubicBezTo>
                  <a:pt x="56451" y="1260871"/>
                  <a:pt x="0" y="1204420"/>
                  <a:pt x="0" y="1134784"/>
                </a:cubicBezTo>
                <a:lnTo>
                  <a:pt x="0" y="126087"/>
                </a:lnTo>
                <a:close/>
              </a:path>
            </a:pathLst>
          </a:custGeom>
          <a:ln>
            <a:solidFill>
              <a:schemeClr val="accent3"/>
            </a:solidFill>
          </a:ln>
          <a:effectLst/>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137160" rIns="45720" bIns="91440" numCol="1" spcCol="1270" anchor="ctr" anchorCtr="0">
            <a:noAutofit/>
          </a:bodyPr>
          <a:lstStyle/>
          <a:p>
            <a:pPr marL="231775" lvl="0" indent="-231775" algn="l" defTabSz="800100">
              <a:lnSpc>
                <a:spcPct val="90000"/>
              </a:lnSpc>
              <a:spcBef>
                <a:spcPct val="0"/>
              </a:spcBef>
              <a:spcAft>
                <a:spcPct val="35000"/>
              </a:spcAft>
              <a:buFont typeface="+mj-lt"/>
              <a:buNone/>
            </a:pPr>
            <a:r>
              <a:rPr lang="en-US" sz="2000" u="none" kern="1200" dirty="0">
                <a:solidFill>
                  <a:schemeClr val="tx2"/>
                </a:solidFill>
              </a:rPr>
              <a:t>5. </a:t>
            </a:r>
            <a:r>
              <a:rPr lang="en-US" sz="2000" dirty="0" smtClean="0">
                <a:solidFill>
                  <a:schemeClr val="tx2"/>
                </a:solidFill>
              </a:rPr>
              <a:t>Process orchestration</a:t>
            </a:r>
            <a:endParaRPr lang="en-US" sz="2000" kern="1200" dirty="0">
              <a:solidFill>
                <a:schemeClr val="tx2"/>
              </a:solidFill>
            </a:endParaRPr>
          </a:p>
        </p:txBody>
      </p:sp>
      <p:cxnSp>
        <p:nvCxnSpPr>
          <p:cNvPr id="17" name="Straight Connector 16"/>
          <p:cNvCxnSpPr>
            <a:cxnSpLocks/>
          </p:cNvCxnSpPr>
          <p:nvPr/>
        </p:nvCxnSpPr>
        <p:spPr>
          <a:xfrm flipV="1">
            <a:off x="1565454" y="3666686"/>
            <a:ext cx="0" cy="383391"/>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flipV="1">
            <a:off x="1553831" y="3655063"/>
            <a:ext cx="5429286" cy="1"/>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134298" y="3236608"/>
            <a:ext cx="0" cy="418454"/>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794914" y="3655062"/>
            <a:ext cx="1937" cy="325464"/>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a:off x="6970613" y="3653125"/>
            <a:ext cx="0" cy="327401"/>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770947" y="3234672"/>
            <a:ext cx="0" cy="418454"/>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9BBCC31C-7B07-224B-9FE8-AFD7D23F3548}"/>
              </a:ext>
            </a:extLst>
          </p:cNvPr>
          <p:cNvCxnSpPr>
            <a:cxnSpLocks/>
          </p:cNvCxnSpPr>
          <p:nvPr/>
        </p:nvCxnSpPr>
        <p:spPr>
          <a:xfrm>
            <a:off x="2876833" y="2541939"/>
            <a:ext cx="484632" cy="0"/>
          </a:xfrm>
          <a:prstGeom prst="straightConnector1">
            <a:avLst/>
          </a:prstGeom>
          <a:ln cap="rnd">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xmlns="" id="{593A81DD-5142-184F-8023-57543C3EC33B}"/>
              </a:ext>
            </a:extLst>
          </p:cNvPr>
          <p:cNvCxnSpPr>
            <a:cxnSpLocks/>
          </p:cNvCxnSpPr>
          <p:nvPr/>
        </p:nvCxnSpPr>
        <p:spPr>
          <a:xfrm>
            <a:off x="5820966" y="2541939"/>
            <a:ext cx="484632" cy="0"/>
          </a:xfrm>
          <a:prstGeom prst="straightConnector1">
            <a:avLst/>
          </a:prstGeom>
          <a:ln cap="rnd">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xmlns="" id="{A3AB6628-83C1-C747-B3E1-0D60B982DDE7}"/>
              </a:ext>
            </a:extLst>
          </p:cNvPr>
          <p:cNvCxnSpPr>
            <a:cxnSpLocks/>
          </p:cNvCxnSpPr>
          <p:nvPr/>
        </p:nvCxnSpPr>
        <p:spPr>
          <a:xfrm flipH="1">
            <a:off x="2876833" y="4690092"/>
            <a:ext cx="484632" cy="0"/>
          </a:xfrm>
          <a:prstGeom prst="straightConnector1">
            <a:avLst/>
          </a:prstGeom>
          <a:ln cap="rnd">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xmlns="" id="{7C8E7E63-3569-F240-BF1E-7A06A66AA732}"/>
              </a:ext>
            </a:extLst>
          </p:cNvPr>
          <p:cNvCxnSpPr>
            <a:cxnSpLocks/>
          </p:cNvCxnSpPr>
          <p:nvPr/>
        </p:nvCxnSpPr>
        <p:spPr>
          <a:xfrm flipH="1">
            <a:off x="5820966" y="4690092"/>
            <a:ext cx="484632" cy="0"/>
          </a:xfrm>
          <a:prstGeom prst="straightConnector1">
            <a:avLst/>
          </a:prstGeom>
          <a:ln cap="rnd">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xmlns="" id="{26C0E3BF-A659-CE4B-88DC-41D9FF4EB82F}"/>
              </a:ext>
            </a:extLst>
          </p:cNvPr>
          <p:cNvCxnSpPr>
            <a:cxnSpLocks/>
          </p:cNvCxnSpPr>
          <p:nvPr/>
        </p:nvCxnSpPr>
        <p:spPr>
          <a:xfrm rot="5400000">
            <a:off x="7338780" y="3604571"/>
            <a:ext cx="484632" cy="0"/>
          </a:xfrm>
          <a:prstGeom prst="straightConnector1">
            <a:avLst/>
          </a:prstGeom>
          <a:ln cap="rnd">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32" name="Freeform 31">
            <a:extLst>
              <a:ext uri="{FF2B5EF4-FFF2-40B4-BE49-F238E27FC236}">
                <a16:creationId xmlns:a16="http://schemas.microsoft.com/office/drawing/2014/main" xmlns="" id="{2A7CB98D-2045-F240-B1D8-E4D5C45B6500}"/>
              </a:ext>
            </a:extLst>
          </p:cNvPr>
          <p:cNvSpPr/>
          <p:nvPr/>
        </p:nvSpPr>
        <p:spPr>
          <a:xfrm>
            <a:off x="539392" y="4050077"/>
            <a:ext cx="2263342" cy="1188720"/>
          </a:xfrm>
          <a:custGeom>
            <a:avLst/>
            <a:gdLst>
              <a:gd name="connsiteX0" fmla="*/ 0 w 2101451"/>
              <a:gd name="connsiteY0" fmla="*/ 126087 h 1260871"/>
              <a:gd name="connsiteX1" fmla="*/ 126087 w 2101451"/>
              <a:gd name="connsiteY1" fmla="*/ 0 h 1260871"/>
              <a:gd name="connsiteX2" fmla="*/ 1975364 w 2101451"/>
              <a:gd name="connsiteY2" fmla="*/ 0 h 1260871"/>
              <a:gd name="connsiteX3" fmla="*/ 2101451 w 2101451"/>
              <a:gd name="connsiteY3" fmla="*/ 126087 h 1260871"/>
              <a:gd name="connsiteX4" fmla="*/ 2101451 w 2101451"/>
              <a:gd name="connsiteY4" fmla="*/ 1134784 h 1260871"/>
              <a:gd name="connsiteX5" fmla="*/ 1975364 w 2101451"/>
              <a:gd name="connsiteY5" fmla="*/ 1260871 h 1260871"/>
              <a:gd name="connsiteX6" fmla="*/ 126087 w 2101451"/>
              <a:gd name="connsiteY6" fmla="*/ 1260871 h 1260871"/>
              <a:gd name="connsiteX7" fmla="*/ 0 w 2101451"/>
              <a:gd name="connsiteY7" fmla="*/ 1134784 h 1260871"/>
              <a:gd name="connsiteX8" fmla="*/ 0 w 2101451"/>
              <a:gd name="connsiteY8" fmla="*/ 126087 h 126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1451" h="1260871">
                <a:moveTo>
                  <a:pt x="0" y="126087"/>
                </a:moveTo>
                <a:cubicBezTo>
                  <a:pt x="0" y="56451"/>
                  <a:pt x="56451" y="0"/>
                  <a:pt x="126087" y="0"/>
                </a:cubicBezTo>
                <a:lnTo>
                  <a:pt x="1975364" y="0"/>
                </a:lnTo>
                <a:cubicBezTo>
                  <a:pt x="2045000" y="0"/>
                  <a:pt x="2101451" y="56451"/>
                  <a:pt x="2101451" y="126087"/>
                </a:cubicBezTo>
                <a:lnTo>
                  <a:pt x="2101451" y="1134784"/>
                </a:lnTo>
                <a:cubicBezTo>
                  <a:pt x="2101451" y="1204420"/>
                  <a:pt x="2045000" y="1260871"/>
                  <a:pt x="1975364" y="1260871"/>
                </a:cubicBezTo>
                <a:lnTo>
                  <a:pt x="126087" y="1260871"/>
                </a:lnTo>
                <a:cubicBezTo>
                  <a:pt x="56451" y="1260871"/>
                  <a:pt x="0" y="1204420"/>
                  <a:pt x="0" y="1134784"/>
                </a:cubicBezTo>
                <a:lnTo>
                  <a:pt x="0" y="126087"/>
                </a:lnTo>
                <a:close/>
              </a:path>
            </a:pathLst>
          </a:custGeom>
          <a:ln>
            <a:solidFill>
              <a:schemeClr val="accent3"/>
            </a:solidFill>
          </a:ln>
          <a:effectLst/>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137160" rIns="45720" bIns="91440" numCol="1" spcCol="1270" anchor="ctr" anchorCtr="0">
            <a:noAutofit/>
          </a:bodyPr>
          <a:lstStyle/>
          <a:p>
            <a:pPr marL="231775" lvl="0" indent="-231775" defTabSz="800100">
              <a:lnSpc>
                <a:spcPct val="90000"/>
              </a:lnSpc>
              <a:spcBef>
                <a:spcPct val="0"/>
              </a:spcBef>
              <a:spcAft>
                <a:spcPct val="35000"/>
              </a:spcAft>
              <a:buNone/>
            </a:pPr>
            <a:r>
              <a:rPr lang="en-US" sz="2000" kern="1200" dirty="0">
                <a:solidFill>
                  <a:schemeClr val="tx2"/>
                </a:solidFill>
              </a:rPr>
              <a:t>6. </a:t>
            </a:r>
            <a:r>
              <a:rPr lang="en-US" sz="2000" kern="1200" dirty="0" smtClean="0">
                <a:solidFill>
                  <a:schemeClr val="tx2"/>
                </a:solidFill>
              </a:rPr>
              <a:t>IPA prototype testing and modification</a:t>
            </a:r>
            <a:endParaRPr lang="en-US" sz="2000" kern="1200" dirty="0">
              <a:solidFill>
                <a:schemeClr val="tx2"/>
              </a:solidFill>
            </a:endParaRPr>
          </a:p>
        </p:txBody>
      </p:sp>
      <p:sp>
        <p:nvSpPr>
          <p:cNvPr id="3" name="TextBox 2"/>
          <p:cNvSpPr txBox="1"/>
          <p:nvPr/>
        </p:nvSpPr>
        <p:spPr>
          <a:xfrm>
            <a:off x="5443699" y="5725121"/>
            <a:ext cx="2219001" cy="830997"/>
          </a:xfrm>
          <a:prstGeom prst="rect">
            <a:avLst/>
          </a:prstGeom>
          <a:noFill/>
        </p:spPr>
        <p:txBody>
          <a:bodyPr wrap="square" rtlCol="0">
            <a:spAutoFit/>
          </a:bodyPr>
          <a:lstStyle/>
          <a:p>
            <a:pPr marL="285750" indent="-285750">
              <a:buFont typeface="Arial" charset="0"/>
              <a:buChar char="•"/>
            </a:pPr>
            <a:r>
              <a:rPr lang="en-US" sz="1600" dirty="0" smtClean="0">
                <a:solidFill>
                  <a:schemeClr val="tx2"/>
                </a:solidFill>
              </a:rPr>
              <a:t>PPA/RPA</a:t>
            </a:r>
          </a:p>
          <a:p>
            <a:pPr marL="285750" indent="-285750">
              <a:buFont typeface="Arial" charset="0"/>
              <a:buChar char="•"/>
            </a:pPr>
            <a:r>
              <a:rPr lang="en-US" sz="1600" dirty="0" smtClean="0">
                <a:solidFill>
                  <a:schemeClr val="tx2"/>
                </a:solidFill>
              </a:rPr>
              <a:t>Algorithm training and testing</a:t>
            </a:r>
            <a:endParaRPr lang="en-US" sz="1600" dirty="0">
              <a:solidFill>
                <a:schemeClr val="tx2"/>
              </a:solidFill>
            </a:endParaRPr>
          </a:p>
        </p:txBody>
      </p:sp>
      <p:cxnSp>
        <p:nvCxnSpPr>
          <p:cNvPr id="7" name="Straight Arrow Connector 6"/>
          <p:cNvCxnSpPr>
            <a:endCxn id="3" idx="0"/>
          </p:cNvCxnSpPr>
          <p:nvPr/>
        </p:nvCxnSpPr>
        <p:spPr>
          <a:xfrm flipH="1">
            <a:off x="6553200" y="5257847"/>
            <a:ext cx="1001929" cy="467274"/>
          </a:xfrm>
          <a:prstGeom prst="straightConnector1">
            <a:avLst/>
          </a:prstGeom>
          <a:ln w="38100">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65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IPA Facilitates Continuous Audit</a:t>
            </a:r>
          </a:p>
        </p:txBody>
      </p:sp>
      <p:sp>
        <p:nvSpPr>
          <p:cNvPr id="3" name="Content Placeholder 2"/>
          <p:cNvSpPr>
            <a:spLocks noGrp="1"/>
          </p:cNvSpPr>
          <p:nvPr>
            <p:ph sz="half" idx="1"/>
          </p:nvPr>
        </p:nvSpPr>
        <p:spPr>
          <a:xfrm>
            <a:off x="533400" y="1604962"/>
            <a:ext cx="4038600" cy="4533900"/>
          </a:xfrm>
        </p:spPr>
        <p:txBody>
          <a:bodyPr/>
          <a:lstStyle/>
          <a:p>
            <a:pPr marL="0" indent="0">
              <a:buNone/>
            </a:pPr>
            <a:r>
              <a:rPr lang="en-US" sz="2000" b="1" dirty="0" smtClean="0"/>
              <a:t>IPA to facilitate </a:t>
            </a:r>
            <a:r>
              <a:rPr lang="en-US" sz="2000" b="1" dirty="0" smtClean="0"/>
              <a:t>CA in external audit</a:t>
            </a:r>
            <a:endParaRPr lang="en-US" sz="2000" dirty="0" smtClean="0"/>
          </a:p>
          <a:p>
            <a:r>
              <a:rPr lang="en-US" sz="2000" dirty="0" smtClean="0"/>
              <a:t>IPA is non-invasive, so </a:t>
            </a:r>
            <a:r>
              <a:rPr lang="en-US" sz="2000" dirty="0"/>
              <a:t>the data acquisition in real time is expected to be easier and </a:t>
            </a:r>
            <a:r>
              <a:rPr lang="en-US" sz="2000" dirty="0" smtClean="0"/>
              <a:t>to get </a:t>
            </a:r>
            <a:r>
              <a:rPr lang="en-US" sz="2000" dirty="0"/>
              <a:t>less resistance from the client</a:t>
            </a:r>
            <a:r>
              <a:rPr lang="en-US" sz="2000" dirty="0" smtClean="0"/>
              <a:t>.</a:t>
            </a:r>
          </a:p>
          <a:p>
            <a:r>
              <a:rPr lang="en-US" sz="2000" dirty="0" smtClean="0"/>
              <a:t>IPA </a:t>
            </a:r>
            <a:r>
              <a:rPr lang="en-US" sz="2000" dirty="0"/>
              <a:t>provides new opportunities for the existing manual work in external audits to be </a:t>
            </a:r>
            <a:r>
              <a:rPr lang="en-US" sz="2000" dirty="0" smtClean="0"/>
              <a:t>automated</a:t>
            </a:r>
          </a:p>
          <a:p>
            <a:r>
              <a:rPr lang="en-US" sz="2000" dirty="0" smtClean="0"/>
              <a:t>The </a:t>
            </a:r>
            <a:r>
              <a:rPr lang="en-US" sz="2000" dirty="0"/>
              <a:t>automation facilitated by IPA provides chances for external audits to be conducted more </a:t>
            </a:r>
            <a:r>
              <a:rPr lang="en-US" sz="2000" dirty="0" smtClean="0"/>
              <a:t>timely</a:t>
            </a:r>
          </a:p>
          <a:p>
            <a:endParaRPr lang="en-US" sz="2000" dirty="0" smtClean="0"/>
          </a:p>
          <a:p>
            <a:endParaRPr lang="en-US" sz="2000" dirty="0"/>
          </a:p>
        </p:txBody>
      </p:sp>
      <p:sp>
        <p:nvSpPr>
          <p:cNvPr id="4" name="Content Placeholder 3"/>
          <p:cNvSpPr>
            <a:spLocks noGrp="1"/>
          </p:cNvSpPr>
          <p:nvPr>
            <p:ph sz="half" idx="2"/>
          </p:nvPr>
        </p:nvSpPr>
        <p:spPr>
          <a:xfrm>
            <a:off x="4775200" y="1604962"/>
            <a:ext cx="4038600" cy="4533900"/>
          </a:xfrm>
        </p:spPr>
        <p:txBody>
          <a:bodyPr/>
          <a:lstStyle/>
          <a:p>
            <a:pPr marL="0" indent="0">
              <a:buNone/>
            </a:pPr>
            <a:r>
              <a:rPr lang="en-US" sz="2000" b="1" dirty="0"/>
              <a:t>IPA </a:t>
            </a:r>
            <a:r>
              <a:rPr lang="en-US" sz="2000" b="1" dirty="0" smtClean="0"/>
              <a:t>to</a:t>
            </a:r>
            <a:r>
              <a:rPr lang="en-US" sz="2000" b="1" dirty="0" smtClean="0"/>
              <a:t> </a:t>
            </a:r>
            <a:r>
              <a:rPr lang="en-US" sz="2000" b="1" dirty="0"/>
              <a:t>mitigate the independence issue of CA</a:t>
            </a:r>
          </a:p>
          <a:p>
            <a:r>
              <a:rPr lang="en-US" sz="2000" dirty="0"/>
              <a:t>IPA can interact with </a:t>
            </a:r>
            <a:r>
              <a:rPr lang="en-US" sz="2000" dirty="0" smtClean="0"/>
              <a:t>the client </a:t>
            </a:r>
            <a:r>
              <a:rPr lang="en-US" sz="2000" dirty="0"/>
              <a:t>system from the presentation layer</a:t>
            </a:r>
          </a:p>
          <a:p>
            <a:r>
              <a:rPr lang="en-US" sz="2000" dirty="0"/>
              <a:t>T</a:t>
            </a:r>
            <a:r>
              <a:rPr lang="en-US" sz="2000" dirty="0" smtClean="0"/>
              <a:t>he </a:t>
            </a:r>
            <a:r>
              <a:rPr lang="en-US" sz="2000" dirty="0"/>
              <a:t>auditors can build the CA layer on top of the client system </a:t>
            </a:r>
            <a:r>
              <a:rPr lang="en-US" sz="2000" dirty="0" smtClean="0"/>
              <a:t>in a </a:t>
            </a:r>
            <a:r>
              <a:rPr lang="en-US" sz="2000" dirty="0"/>
              <a:t>non-invasive way and can be separated from manager’s monitoring system, enhancing </a:t>
            </a:r>
            <a:r>
              <a:rPr lang="en-US" sz="2000" dirty="0" smtClean="0"/>
              <a:t>the independence </a:t>
            </a:r>
            <a:r>
              <a:rPr lang="en-US" sz="2000" dirty="0"/>
              <a:t>of the auditors.</a:t>
            </a:r>
          </a:p>
          <a:p>
            <a:endParaRPr lang="en-US" sz="2000" dirty="0"/>
          </a:p>
        </p:txBody>
      </p:sp>
      <p:sp>
        <p:nvSpPr>
          <p:cNvPr id="5" name="Slide Number Placeholder 4"/>
          <p:cNvSpPr>
            <a:spLocks noGrp="1"/>
          </p:cNvSpPr>
          <p:nvPr>
            <p:ph type="sldNum" sz="quarter" idx="10"/>
          </p:nvPr>
        </p:nvSpPr>
        <p:spPr/>
        <p:txBody>
          <a:bodyPr/>
          <a:lstStyle/>
          <a:p>
            <a:pPr>
              <a:defRPr/>
            </a:pPr>
            <a:fld id="{10EDA8B8-D04C-214E-83CE-5B60915F9360}" type="slidenum">
              <a:rPr lang="en-US" smtClean="0"/>
              <a:pPr>
                <a:defRPr/>
              </a:pPr>
              <a:t>16</a:t>
            </a:fld>
            <a:endParaRPr lang="en-US"/>
          </a:p>
        </p:txBody>
      </p:sp>
    </p:spTree>
    <p:extLst>
      <p:ext uri="{BB962C8B-B14F-4D97-AF65-F5344CB8AC3E}">
        <p14:creationId xmlns:p14="http://schemas.microsoft.com/office/powerpoint/2010/main" val="1233272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Conclusion</a:t>
            </a:r>
            <a:endParaRPr lang="en-US" dirty="0"/>
          </a:p>
        </p:txBody>
      </p:sp>
      <p:sp>
        <p:nvSpPr>
          <p:cNvPr id="7" name="Content Placeholder 6"/>
          <p:cNvSpPr>
            <a:spLocks noGrp="1"/>
          </p:cNvSpPr>
          <p:nvPr>
            <p:ph idx="1"/>
          </p:nvPr>
        </p:nvSpPr>
        <p:spPr/>
        <p:txBody>
          <a:bodyPr/>
          <a:lstStyle/>
          <a:p>
            <a:r>
              <a:rPr lang="en-US" sz="2000" dirty="0" smtClean="0"/>
              <a:t>IPA could achieve flexible, scalable, and intelligent process automation in audit.</a:t>
            </a:r>
          </a:p>
          <a:p>
            <a:r>
              <a:rPr lang="en-US" sz="2000" dirty="0" smtClean="0"/>
              <a:t>Auditors’ work will be further shifted to the part that needs their professional judgement.</a:t>
            </a:r>
          </a:p>
          <a:p>
            <a:r>
              <a:rPr lang="en-US" sz="2000" dirty="0" smtClean="0"/>
              <a:t>IPA could enhance the efficiency and effectiveness of audit</a:t>
            </a:r>
          </a:p>
          <a:p>
            <a:r>
              <a:rPr lang="en-US" sz="2000" dirty="0" smtClean="0"/>
              <a:t>IPA could facilitate continuous audit </a:t>
            </a:r>
            <a:endParaRPr lang="en-US" sz="2000" dirty="0"/>
          </a:p>
          <a:p>
            <a:endParaRPr lang="en-US" sz="1800" dirty="0"/>
          </a:p>
        </p:txBody>
      </p:sp>
      <p:sp>
        <p:nvSpPr>
          <p:cNvPr id="5" name="Slide Number Placeholder 4"/>
          <p:cNvSpPr>
            <a:spLocks noGrp="1"/>
          </p:cNvSpPr>
          <p:nvPr>
            <p:ph type="sldNum" sz="quarter" idx="10"/>
          </p:nvPr>
        </p:nvSpPr>
        <p:spPr/>
        <p:txBody>
          <a:bodyPr/>
          <a:lstStyle/>
          <a:p>
            <a:pPr>
              <a:defRPr/>
            </a:pPr>
            <a:fld id="{10EDA8B8-D04C-214E-83CE-5B60915F9360}" type="slidenum">
              <a:rPr lang="en-US" smtClean="0"/>
              <a:pPr>
                <a:defRPr/>
              </a:pPr>
              <a:t>17</a:t>
            </a:fld>
            <a:endParaRPr lang="en-US"/>
          </a:p>
        </p:txBody>
      </p:sp>
    </p:spTree>
    <p:extLst>
      <p:ext uri="{BB962C8B-B14F-4D97-AF65-F5344CB8AC3E}">
        <p14:creationId xmlns:p14="http://schemas.microsoft.com/office/powerpoint/2010/main" val="1207774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BA5AAB-5755-4B8D-9CE5-B87A7592EDB9}"/>
              </a:ext>
            </a:extLst>
          </p:cNvPr>
          <p:cNvSpPr>
            <a:spLocks noGrp="1"/>
          </p:cNvSpPr>
          <p:nvPr>
            <p:ph type="ctrTitle"/>
          </p:nvPr>
        </p:nvSpPr>
        <p:spPr>
          <a:xfrm>
            <a:off x="711200" y="3530929"/>
            <a:ext cx="5994400" cy="831521"/>
          </a:xfrm>
        </p:spPr>
        <p:txBody>
          <a:bodyPr/>
          <a:lstStyle/>
          <a:p>
            <a:pPr algn="l"/>
            <a:r>
              <a:rPr lang="en-US" sz="2400" dirty="0" smtClean="0">
                <a:solidFill>
                  <a:schemeClr val="tx2"/>
                </a:solidFill>
              </a:rPr>
              <a:t>Please contact me at: </a:t>
            </a:r>
            <a:r>
              <a:rPr lang="en-US" sz="2400" dirty="0" err="1" smtClean="0">
                <a:solidFill>
                  <a:schemeClr val="tx2"/>
                </a:solidFill>
              </a:rPr>
              <a:t>abigail.zhang@rutgers.edu</a:t>
            </a:r>
            <a:r>
              <a:rPr lang="en-US" sz="2400" dirty="0" smtClean="0">
                <a:solidFill>
                  <a:schemeClr val="tx2"/>
                </a:solidFill>
              </a:rPr>
              <a:t/>
            </a:r>
            <a:br>
              <a:rPr lang="en-US" sz="2400" dirty="0" smtClean="0">
                <a:solidFill>
                  <a:schemeClr val="tx2"/>
                </a:solidFill>
              </a:rPr>
            </a:br>
            <a:endParaRPr lang="en-US" sz="2400" dirty="0">
              <a:solidFill>
                <a:schemeClr val="tx2"/>
              </a:solidFill>
            </a:endParaRPr>
          </a:p>
        </p:txBody>
      </p:sp>
      <p:sp>
        <p:nvSpPr>
          <p:cNvPr id="3" name="Slide Number Placeholder 2">
            <a:extLst>
              <a:ext uri="{FF2B5EF4-FFF2-40B4-BE49-F238E27FC236}">
                <a16:creationId xmlns:a16="http://schemas.microsoft.com/office/drawing/2014/main" xmlns="" id="{5BF5F4E8-D98D-48AE-B6B9-771AD0A69019}"/>
              </a:ext>
            </a:extLst>
          </p:cNvPr>
          <p:cNvSpPr>
            <a:spLocks noGrp="1"/>
          </p:cNvSpPr>
          <p:nvPr>
            <p:ph type="sldNum" sz="quarter" idx="10"/>
          </p:nvPr>
        </p:nvSpPr>
        <p:spPr/>
        <p:txBody>
          <a:bodyPr/>
          <a:lstStyle/>
          <a:p>
            <a:pPr>
              <a:defRPr/>
            </a:pPr>
            <a:fld id="{45488343-B159-074D-B355-B61FD1A20D53}" type="slidenum">
              <a:rPr lang="en-US" smtClean="0"/>
              <a:pPr>
                <a:defRPr/>
              </a:pPr>
              <a:t>18</a:t>
            </a:fld>
            <a:endParaRPr lang="en-US"/>
          </a:p>
        </p:txBody>
      </p:sp>
      <p:sp>
        <p:nvSpPr>
          <p:cNvPr id="7" name="TextBox 6">
            <a:extLst>
              <a:ext uri="{FF2B5EF4-FFF2-40B4-BE49-F238E27FC236}">
                <a16:creationId xmlns:a16="http://schemas.microsoft.com/office/drawing/2014/main" xmlns="" id="{4BD102BC-C86E-41AE-A846-D0810D6F96BB}"/>
              </a:ext>
            </a:extLst>
          </p:cNvPr>
          <p:cNvSpPr txBox="1"/>
          <p:nvPr/>
        </p:nvSpPr>
        <p:spPr>
          <a:xfrm>
            <a:off x="711200" y="1866459"/>
            <a:ext cx="6375400" cy="12003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solidFill>
                  <a:schemeClr val="tx2"/>
                </a:solidFill>
              </a:rPr>
              <a:t>“If </a:t>
            </a:r>
            <a:r>
              <a:rPr lang="en-US" dirty="0">
                <a:solidFill>
                  <a:schemeClr val="tx2"/>
                </a:solidFill>
              </a:rPr>
              <a:t>we knew what it was we were doing, it would not be called research, would it</a:t>
            </a:r>
            <a:r>
              <a:rPr lang="en-US" dirty="0" smtClean="0">
                <a:solidFill>
                  <a:schemeClr val="tx2"/>
                </a:solidFill>
              </a:rPr>
              <a:t>?”</a:t>
            </a:r>
          </a:p>
          <a:p>
            <a:r>
              <a:rPr lang="en-US" dirty="0" smtClean="0">
                <a:solidFill>
                  <a:schemeClr val="tx2"/>
                </a:solidFill>
              </a:rPr>
              <a:t>-Albert Einstein</a:t>
            </a:r>
          </a:p>
        </p:txBody>
      </p:sp>
    </p:spTree>
    <p:extLst>
      <p:ext uri="{BB962C8B-B14F-4D97-AF65-F5344CB8AC3E}">
        <p14:creationId xmlns:p14="http://schemas.microsoft.com/office/powerpoint/2010/main" val="1431472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Overview</a:t>
            </a:r>
            <a:endParaRPr lang="en-US" sz="2800" dirty="0"/>
          </a:p>
        </p:txBody>
      </p:sp>
      <p:sp>
        <p:nvSpPr>
          <p:cNvPr id="3" name="Content Placeholder 2"/>
          <p:cNvSpPr>
            <a:spLocks noGrp="1"/>
          </p:cNvSpPr>
          <p:nvPr>
            <p:ph idx="1"/>
          </p:nvPr>
        </p:nvSpPr>
        <p:spPr>
          <a:xfrm>
            <a:off x="457200" y="1417638"/>
            <a:ext cx="8229600" cy="5097461"/>
          </a:xfrm>
        </p:spPr>
        <p:txBody>
          <a:bodyPr/>
          <a:lstStyle/>
          <a:p>
            <a:pPr>
              <a:lnSpc>
                <a:spcPct val="150000"/>
              </a:lnSpc>
            </a:pPr>
            <a:r>
              <a:rPr lang="en-US" sz="2000" dirty="0" smtClean="0"/>
              <a:t>Motivation and Introduction</a:t>
            </a:r>
          </a:p>
          <a:p>
            <a:pPr>
              <a:lnSpc>
                <a:spcPct val="150000"/>
              </a:lnSpc>
            </a:pPr>
            <a:r>
              <a:rPr lang="en-US" sz="2000" dirty="0" smtClean="0"/>
              <a:t>IPA ecosystem in audit</a:t>
            </a:r>
          </a:p>
          <a:p>
            <a:pPr>
              <a:lnSpc>
                <a:spcPct val="150000"/>
              </a:lnSpc>
            </a:pPr>
            <a:r>
              <a:rPr lang="en-US" sz="2000" dirty="0" smtClean="0"/>
              <a:t>Three frameworks of IPA in audit </a:t>
            </a:r>
          </a:p>
          <a:p>
            <a:pPr lvl="1">
              <a:lnSpc>
                <a:spcPct val="150000"/>
              </a:lnSpc>
            </a:pPr>
            <a:r>
              <a:rPr lang="en-US" dirty="0" smtClean="0"/>
              <a:t>“Auditor-in-the-loop</a:t>
            </a:r>
            <a:r>
              <a:rPr lang="en-US" dirty="0"/>
              <a:t>” IPA </a:t>
            </a:r>
            <a:r>
              <a:rPr lang="en-US" dirty="0" smtClean="0"/>
              <a:t>ecosystem</a:t>
            </a:r>
          </a:p>
          <a:p>
            <a:pPr lvl="1">
              <a:lnSpc>
                <a:spcPct val="150000"/>
              </a:lnSpc>
            </a:pPr>
            <a:r>
              <a:rPr lang="en-US" dirty="0" smtClean="0"/>
              <a:t>Audit workflow </a:t>
            </a:r>
            <a:r>
              <a:rPr lang="en-US" dirty="0"/>
              <a:t>driven by </a:t>
            </a:r>
            <a:r>
              <a:rPr lang="en-US" dirty="0" smtClean="0"/>
              <a:t>IPA</a:t>
            </a:r>
          </a:p>
          <a:p>
            <a:pPr lvl="1">
              <a:lnSpc>
                <a:spcPct val="150000"/>
              </a:lnSpc>
            </a:pPr>
            <a:r>
              <a:rPr lang="en-US" dirty="0" smtClean="0"/>
              <a:t>Implementation framework</a:t>
            </a:r>
            <a:endParaRPr lang="en-US" dirty="0"/>
          </a:p>
          <a:p>
            <a:pPr>
              <a:lnSpc>
                <a:spcPct val="150000"/>
              </a:lnSpc>
            </a:pPr>
            <a:r>
              <a:rPr lang="en-US" sz="2000" dirty="0" smtClean="0"/>
              <a:t>IPA facilitates Continuous Audit</a:t>
            </a:r>
          </a:p>
          <a:p>
            <a:pPr>
              <a:lnSpc>
                <a:spcPct val="150000"/>
              </a:lnSpc>
            </a:pPr>
            <a:r>
              <a:rPr lang="en-US" sz="2000" dirty="0" smtClean="0"/>
              <a:t>Conclusion</a:t>
            </a:r>
            <a:endParaRPr lang="en-US" sz="2000" dirty="0"/>
          </a:p>
          <a:p>
            <a:pPr lvl="1"/>
            <a:endParaRPr lang="en-US" sz="1100" dirty="0"/>
          </a:p>
          <a:p>
            <a:pPr lvl="1"/>
            <a:endParaRPr lang="en-US" sz="1100" dirty="0"/>
          </a:p>
          <a:p>
            <a:endParaRPr lang="en-US" sz="1600"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2</a:t>
            </a:fld>
            <a:endParaRPr lang="en-US"/>
          </a:p>
        </p:txBody>
      </p:sp>
    </p:spTree>
    <p:extLst>
      <p:ext uri="{BB962C8B-B14F-4D97-AF65-F5344CB8AC3E}">
        <p14:creationId xmlns:p14="http://schemas.microsoft.com/office/powerpoint/2010/main" val="1843492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457200" y="2731475"/>
            <a:ext cx="8229600" cy="3751875"/>
          </a:xfrm>
        </p:spPr>
        <p:txBody>
          <a:bodyPr/>
          <a:lstStyle/>
          <a:p>
            <a:r>
              <a:rPr lang="en-US" sz="1800" dirty="0" smtClean="0"/>
              <a:t>Today’s audit automation is mainly about isolated </a:t>
            </a:r>
            <a:r>
              <a:rPr lang="en-US" sz="1800" dirty="0"/>
              <a:t>audit task </a:t>
            </a:r>
            <a:r>
              <a:rPr lang="en-US" sz="1800" dirty="0" smtClean="0"/>
              <a:t>automation</a:t>
            </a:r>
          </a:p>
          <a:p>
            <a:pPr lvl="1"/>
            <a:r>
              <a:rPr lang="en-US" sz="1600" dirty="0" smtClean="0"/>
              <a:t>digitizing </a:t>
            </a:r>
            <a:r>
              <a:rPr lang="en-US" sz="1600" dirty="0"/>
              <a:t>working papers and </a:t>
            </a:r>
            <a:r>
              <a:rPr lang="en-US" sz="1600" dirty="0" smtClean="0"/>
              <a:t>their management </a:t>
            </a:r>
          </a:p>
          <a:p>
            <a:pPr lvl="1"/>
            <a:r>
              <a:rPr lang="en-US" sz="1600" dirty="0" smtClean="0"/>
              <a:t>using </a:t>
            </a:r>
            <a:r>
              <a:rPr lang="en-US" sz="1600" dirty="0"/>
              <a:t>Microsoft Office Software and </a:t>
            </a:r>
            <a:r>
              <a:rPr lang="en-US" sz="1600" dirty="0" smtClean="0"/>
              <a:t>CASEWARE</a:t>
            </a:r>
          </a:p>
          <a:p>
            <a:pPr lvl="1"/>
            <a:r>
              <a:rPr lang="en-US" sz="1600" dirty="0" smtClean="0"/>
              <a:t>using </a:t>
            </a:r>
            <a:r>
              <a:rPr lang="en-US" sz="1600" dirty="0"/>
              <a:t>audit software (</a:t>
            </a:r>
            <a:r>
              <a:rPr lang="en-US" sz="1600" dirty="0" smtClean="0"/>
              <a:t>e.g. IDEA </a:t>
            </a:r>
            <a:r>
              <a:rPr lang="en-US" sz="1600" dirty="0"/>
              <a:t>and ACL) to perform certain audit testing, and using statistics software (e.g. </a:t>
            </a:r>
            <a:r>
              <a:rPr lang="en-US" sz="1600" dirty="0" smtClean="0"/>
              <a:t>STATA and </a:t>
            </a:r>
            <a:r>
              <a:rPr lang="en-US" sz="1600" dirty="0"/>
              <a:t>R) to run regressions</a:t>
            </a:r>
            <a:r>
              <a:rPr lang="en-US" sz="1600" dirty="0" smtClean="0"/>
              <a:t>.</a:t>
            </a:r>
          </a:p>
          <a:p>
            <a:pPr marL="0" indent="0">
              <a:buNone/>
            </a:pPr>
            <a:endParaRPr lang="en-US" sz="2000" dirty="0"/>
          </a:p>
          <a:p>
            <a:r>
              <a:rPr lang="en-US" sz="1800" dirty="0" smtClean="0"/>
              <a:t>However, audit </a:t>
            </a:r>
            <a:r>
              <a:rPr lang="en-US" sz="1800" dirty="0"/>
              <a:t>needs </a:t>
            </a:r>
            <a:r>
              <a:rPr lang="en-US" sz="1800" b="1" dirty="0"/>
              <a:t>process </a:t>
            </a:r>
            <a:r>
              <a:rPr lang="en-US" sz="1800" b="1" dirty="0" smtClean="0"/>
              <a:t>automation </a:t>
            </a:r>
            <a:r>
              <a:rPr lang="en-US" sz="1800" dirty="0" smtClean="0"/>
              <a:t>to </a:t>
            </a:r>
            <a:r>
              <a:rPr lang="en-US" sz="1800" dirty="0"/>
              <a:t>enhance efficiency and effectiveness. </a:t>
            </a:r>
            <a:endParaRPr lang="en-US" sz="1800" dirty="0" smtClean="0"/>
          </a:p>
          <a:p>
            <a:endParaRPr lang="en-US" sz="1800" dirty="0"/>
          </a:p>
          <a:p>
            <a:r>
              <a:rPr lang="en-US" sz="1800" dirty="0" smtClean="0">
                <a:solidFill>
                  <a:srgbClr val="C00000"/>
                </a:solidFill>
              </a:rPr>
              <a:t>Little </a:t>
            </a:r>
            <a:r>
              <a:rPr lang="en-US" sz="1800" dirty="0">
                <a:solidFill>
                  <a:srgbClr val="C00000"/>
                </a:solidFill>
              </a:rPr>
              <a:t>literature explicitly study audit automation from the workflow point of view </a:t>
            </a:r>
          </a:p>
          <a:p>
            <a:endParaRPr lang="en-US" sz="2000"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3</a:t>
            </a:fld>
            <a:endParaRPr lang="en-US"/>
          </a:p>
        </p:txBody>
      </p:sp>
      <p:pic>
        <p:nvPicPr>
          <p:cNvPr id="6" name="Picture 5"/>
          <p:cNvPicPr>
            <a:picLocks noChangeAspect="1"/>
          </p:cNvPicPr>
          <p:nvPr/>
        </p:nvPicPr>
        <p:blipFill>
          <a:blip r:embed="rId3"/>
          <a:stretch>
            <a:fillRect/>
          </a:stretch>
        </p:blipFill>
        <p:spPr>
          <a:xfrm>
            <a:off x="5336952" y="1017896"/>
            <a:ext cx="3349848" cy="1775798"/>
          </a:xfrm>
          <a:prstGeom prst="rect">
            <a:avLst/>
          </a:prstGeom>
        </p:spPr>
      </p:pic>
      <p:sp>
        <p:nvSpPr>
          <p:cNvPr id="7" name="Rectangle 6"/>
          <p:cNvSpPr/>
          <p:nvPr/>
        </p:nvSpPr>
        <p:spPr>
          <a:xfrm>
            <a:off x="457200" y="1420993"/>
            <a:ext cx="4991100" cy="923330"/>
          </a:xfrm>
          <a:prstGeom prst="rect">
            <a:avLst/>
          </a:prstGeom>
        </p:spPr>
        <p:txBody>
          <a:bodyPr wrap="square">
            <a:spAutoFit/>
          </a:bodyPr>
          <a:lstStyle/>
          <a:p>
            <a:pPr marL="285750" indent="-285750">
              <a:buFont typeface="Arial" charset="0"/>
              <a:buChar char="•"/>
            </a:pPr>
            <a:r>
              <a:rPr lang="en-US" sz="1800" dirty="0">
                <a:solidFill>
                  <a:schemeClr val="tx2"/>
                </a:solidFill>
              </a:rPr>
              <a:t>Audit automation is both the necessary and sufficient condition for continuous audit (M </a:t>
            </a:r>
            <a:r>
              <a:rPr lang="en-US" sz="1800" dirty="0" err="1">
                <a:solidFill>
                  <a:schemeClr val="tx2"/>
                </a:solidFill>
              </a:rPr>
              <a:t>Alles</a:t>
            </a:r>
            <a:r>
              <a:rPr lang="en-US" sz="1800" dirty="0">
                <a:solidFill>
                  <a:schemeClr val="tx2"/>
                </a:solidFill>
              </a:rPr>
              <a:t>, </a:t>
            </a:r>
            <a:r>
              <a:rPr lang="en-US" sz="1800" dirty="0" err="1">
                <a:solidFill>
                  <a:schemeClr val="tx2"/>
                </a:solidFill>
              </a:rPr>
              <a:t>Kogan</a:t>
            </a:r>
            <a:r>
              <a:rPr lang="en-US" sz="1800" dirty="0">
                <a:solidFill>
                  <a:schemeClr val="tx2"/>
                </a:solidFill>
              </a:rPr>
              <a:t>, and </a:t>
            </a:r>
            <a:r>
              <a:rPr lang="en-US" sz="1800" dirty="0" err="1">
                <a:solidFill>
                  <a:schemeClr val="tx2"/>
                </a:solidFill>
              </a:rPr>
              <a:t>Vasarhelyi</a:t>
            </a:r>
            <a:r>
              <a:rPr lang="en-US" sz="1800" dirty="0">
                <a:solidFill>
                  <a:schemeClr val="tx2"/>
                </a:solidFill>
              </a:rPr>
              <a:t>, 2008).</a:t>
            </a:r>
          </a:p>
        </p:txBody>
      </p:sp>
    </p:spTree>
    <p:extLst>
      <p:ext uri="{BB962C8B-B14F-4D97-AF65-F5344CB8AC3E}">
        <p14:creationId xmlns:p14="http://schemas.microsoft.com/office/powerpoint/2010/main" val="721629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Objectives and Contributions</a:t>
            </a:r>
            <a:endParaRPr lang="en-US" dirty="0"/>
          </a:p>
        </p:txBody>
      </p:sp>
      <p:sp>
        <p:nvSpPr>
          <p:cNvPr id="3" name="Content Placeholder 2"/>
          <p:cNvSpPr>
            <a:spLocks noGrp="1"/>
          </p:cNvSpPr>
          <p:nvPr>
            <p:ph idx="1"/>
          </p:nvPr>
        </p:nvSpPr>
        <p:spPr/>
        <p:txBody>
          <a:bodyPr/>
          <a:lstStyle/>
          <a:p>
            <a:r>
              <a:rPr lang="en-US" sz="2000" dirty="0"/>
              <a:t>F</a:t>
            </a:r>
            <a:r>
              <a:rPr lang="en-US" sz="2000" dirty="0" smtClean="0"/>
              <a:t>ormalizes </a:t>
            </a:r>
            <a:r>
              <a:rPr lang="en-US" sz="2000" dirty="0"/>
              <a:t>the theories of audit </a:t>
            </a:r>
            <a:r>
              <a:rPr lang="en-US" sz="2000" dirty="0" smtClean="0"/>
              <a:t>process automation </a:t>
            </a:r>
            <a:r>
              <a:rPr lang="en-US" sz="2000" dirty="0"/>
              <a:t>and the technologies that can achieve </a:t>
            </a:r>
            <a:r>
              <a:rPr lang="en-US" sz="2000" dirty="0" smtClean="0"/>
              <a:t>it, with an emphasis on Intelligent Process Automation (IPA). </a:t>
            </a:r>
          </a:p>
          <a:p>
            <a:endParaRPr lang="en-US" sz="2000" dirty="0" smtClean="0"/>
          </a:p>
          <a:p>
            <a:r>
              <a:rPr lang="en-US" sz="2000" dirty="0" smtClean="0"/>
              <a:t>Constructs </a:t>
            </a:r>
            <a:r>
              <a:rPr lang="en-US" sz="2000" dirty="0"/>
              <a:t>theoretical frameworks </a:t>
            </a:r>
            <a:r>
              <a:rPr lang="en-US" sz="2000" dirty="0" smtClean="0"/>
              <a:t>of IPA in audit to </a:t>
            </a:r>
            <a:r>
              <a:rPr lang="en-US" sz="2000" dirty="0"/>
              <a:t>lend guidance to the audit profession </a:t>
            </a:r>
            <a:r>
              <a:rPr lang="en-US" sz="2000" dirty="0" smtClean="0"/>
              <a:t>and to </a:t>
            </a:r>
            <a:r>
              <a:rPr lang="en-US" sz="2000" dirty="0"/>
              <a:t>stimulate other academic research in this </a:t>
            </a:r>
            <a:r>
              <a:rPr lang="en-US" sz="2000" dirty="0" smtClean="0"/>
              <a:t>area.</a:t>
            </a:r>
          </a:p>
          <a:p>
            <a:endParaRPr lang="en-US" sz="2000" dirty="0"/>
          </a:p>
          <a:p>
            <a:r>
              <a:rPr lang="en-US" sz="2000" dirty="0"/>
              <a:t>P</a:t>
            </a:r>
            <a:r>
              <a:rPr lang="en-US" sz="2000" dirty="0" smtClean="0"/>
              <a:t>roposes that IPA can </a:t>
            </a:r>
            <a:r>
              <a:rPr lang="en-US" sz="2000" dirty="0"/>
              <a:t>achieve flexible and scalable audit process automation</a:t>
            </a:r>
            <a:r>
              <a:rPr lang="en-US" sz="2000" dirty="0" smtClean="0"/>
              <a:t>, could solve </a:t>
            </a:r>
            <a:r>
              <a:rPr lang="en-US" sz="2000" dirty="0"/>
              <a:t>the independence issue of CA, </a:t>
            </a:r>
            <a:r>
              <a:rPr lang="en-US" sz="2000" dirty="0" smtClean="0"/>
              <a:t>and </a:t>
            </a:r>
            <a:r>
              <a:rPr lang="en-US" sz="2000" dirty="0"/>
              <a:t>facilitate CA in the external </a:t>
            </a:r>
            <a:r>
              <a:rPr lang="en-US" sz="2000" dirty="0" smtClean="0"/>
              <a:t>audit.</a:t>
            </a:r>
            <a:endParaRPr lang="en-US" sz="2000" dirty="0"/>
          </a:p>
          <a:p>
            <a:endParaRPr lang="en-US" sz="2000" dirty="0"/>
          </a:p>
          <a:p>
            <a:endParaRPr lang="en-US" sz="2000"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4</a:t>
            </a:fld>
            <a:endParaRPr lang="en-US"/>
          </a:p>
        </p:txBody>
      </p:sp>
    </p:spTree>
    <p:extLst>
      <p:ext uri="{BB962C8B-B14F-4D97-AF65-F5344CB8AC3E}">
        <p14:creationId xmlns:p14="http://schemas.microsoft.com/office/powerpoint/2010/main" val="942104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pPr marL="0" indent="0">
              <a:buNone/>
            </a:pPr>
            <a:r>
              <a:rPr lang="en-US" sz="1800" b="1" dirty="0" smtClean="0"/>
              <a:t>A network of workflows </a:t>
            </a:r>
            <a:r>
              <a:rPr lang="en-US" sz="1800" dirty="0"/>
              <a:t>(Adapted from </a:t>
            </a:r>
            <a:r>
              <a:rPr lang="en-US" sz="1800" dirty="0" err="1"/>
              <a:t>Cichocki</a:t>
            </a:r>
            <a:r>
              <a:rPr lang="en-US" sz="1800" dirty="0"/>
              <a:t> et al., 2012)</a:t>
            </a:r>
          </a:p>
          <a:p>
            <a:pPr marL="0" indent="0">
              <a:buNone/>
            </a:pPr>
            <a:endParaRPr lang="en-US" sz="1800" b="1"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5</a:t>
            </a:fld>
            <a:endParaRPr lang="en-US"/>
          </a:p>
        </p:txBody>
      </p:sp>
      <p:pic>
        <p:nvPicPr>
          <p:cNvPr id="5" name="Picture 4"/>
          <p:cNvPicPr>
            <a:picLocks noChangeAspect="1"/>
          </p:cNvPicPr>
          <p:nvPr/>
        </p:nvPicPr>
        <p:blipFill>
          <a:blip r:embed="rId2"/>
          <a:stretch>
            <a:fillRect/>
          </a:stretch>
        </p:blipFill>
        <p:spPr>
          <a:xfrm>
            <a:off x="1917700" y="2063750"/>
            <a:ext cx="5003800" cy="4419600"/>
          </a:xfrm>
          <a:prstGeom prst="rect">
            <a:avLst/>
          </a:prstGeom>
        </p:spPr>
      </p:pic>
    </p:spTree>
    <p:extLst>
      <p:ext uri="{BB962C8B-B14F-4D97-AF65-F5344CB8AC3E}">
        <p14:creationId xmlns:p14="http://schemas.microsoft.com/office/powerpoint/2010/main" val="124693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447800"/>
            <a:ext cx="8229600" cy="4533900"/>
          </a:xfrm>
        </p:spPr>
        <p:txBody>
          <a:bodyPr/>
          <a:lstStyle/>
          <a:p>
            <a:pPr marL="0" indent="0">
              <a:buNone/>
            </a:pPr>
            <a:r>
              <a:rPr lang="en-US" b="1" dirty="0" smtClean="0"/>
              <a:t>The Audit Workflow</a:t>
            </a:r>
            <a:endParaRPr lang="en-US" b="1" dirty="0"/>
          </a:p>
        </p:txBody>
      </p:sp>
      <p:sp>
        <p:nvSpPr>
          <p:cNvPr id="4" name="Slide Number Placeholder 3"/>
          <p:cNvSpPr>
            <a:spLocks noGrp="1"/>
          </p:cNvSpPr>
          <p:nvPr>
            <p:ph type="sldNum" sz="quarter" idx="10"/>
          </p:nvPr>
        </p:nvSpPr>
        <p:spPr>
          <a:xfrm>
            <a:off x="7302500" y="6245225"/>
            <a:ext cx="2133600" cy="476250"/>
          </a:xfrm>
        </p:spPr>
        <p:txBody>
          <a:bodyPr/>
          <a:lstStyle/>
          <a:p>
            <a:pPr>
              <a:defRPr/>
            </a:pPr>
            <a:fld id="{45488343-B159-074D-B355-B61FD1A20D53}" type="slidenum">
              <a:rPr lang="en-US" smtClean="0"/>
              <a:pPr>
                <a:defRPr/>
              </a:pPr>
              <a:t>6</a:t>
            </a:fld>
            <a:endParaRPr lang="en-US"/>
          </a:p>
        </p:txBody>
      </p:sp>
      <p:pic>
        <p:nvPicPr>
          <p:cNvPr id="5" name="Picture 4"/>
          <p:cNvPicPr>
            <a:picLocks noChangeAspect="1"/>
          </p:cNvPicPr>
          <p:nvPr/>
        </p:nvPicPr>
        <p:blipFill>
          <a:blip r:embed="rId3"/>
          <a:stretch>
            <a:fillRect/>
          </a:stretch>
        </p:blipFill>
        <p:spPr>
          <a:xfrm>
            <a:off x="1206500" y="1787525"/>
            <a:ext cx="8140700" cy="4457700"/>
          </a:xfrm>
          <a:prstGeom prst="rect">
            <a:avLst/>
          </a:prstGeom>
        </p:spPr>
      </p:pic>
      <p:sp>
        <p:nvSpPr>
          <p:cNvPr id="6" name="Rectangle 5"/>
          <p:cNvSpPr/>
          <p:nvPr/>
        </p:nvSpPr>
        <p:spPr>
          <a:xfrm>
            <a:off x="5156200" y="1879600"/>
            <a:ext cx="4394200" cy="4365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5321300" y="1762125"/>
            <a:ext cx="1511300" cy="1171575"/>
          </a:xfrm>
          <a:prstGeom prst="rect">
            <a:avLst/>
          </a:prstGeom>
        </p:spPr>
      </p:pic>
      <p:pic>
        <p:nvPicPr>
          <p:cNvPr id="8" name="Picture 7"/>
          <p:cNvPicPr>
            <a:picLocks noChangeAspect="1"/>
          </p:cNvPicPr>
          <p:nvPr/>
        </p:nvPicPr>
        <p:blipFill>
          <a:blip r:embed="rId4"/>
          <a:stretch>
            <a:fillRect/>
          </a:stretch>
        </p:blipFill>
        <p:spPr>
          <a:xfrm>
            <a:off x="5321300" y="3148805"/>
            <a:ext cx="1600200" cy="998538"/>
          </a:xfrm>
          <a:prstGeom prst="rect">
            <a:avLst/>
          </a:prstGeom>
        </p:spPr>
      </p:pic>
      <p:pic>
        <p:nvPicPr>
          <p:cNvPr id="9" name="Picture 8"/>
          <p:cNvPicPr>
            <a:picLocks noChangeAspect="1"/>
          </p:cNvPicPr>
          <p:nvPr/>
        </p:nvPicPr>
        <p:blipFill>
          <a:blip r:embed="rId4"/>
          <a:stretch>
            <a:fillRect/>
          </a:stretch>
        </p:blipFill>
        <p:spPr>
          <a:xfrm>
            <a:off x="5321300" y="4362448"/>
            <a:ext cx="1600200" cy="998538"/>
          </a:xfrm>
          <a:prstGeom prst="rect">
            <a:avLst/>
          </a:prstGeom>
        </p:spPr>
      </p:pic>
      <p:pic>
        <p:nvPicPr>
          <p:cNvPr id="10" name="Picture 9"/>
          <p:cNvPicPr>
            <a:picLocks noChangeAspect="1"/>
          </p:cNvPicPr>
          <p:nvPr/>
        </p:nvPicPr>
        <p:blipFill>
          <a:blip r:embed="rId4"/>
          <a:stretch>
            <a:fillRect/>
          </a:stretch>
        </p:blipFill>
        <p:spPr>
          <a:xfrm>
            <a:off x="5321300" y="5510212"/>
            <a:ext cx="1600200" cy="998538"/>
          </a:xfrm>
          <a:prstGeom prst="rect">
            <a:avLst/>
          </a:prstGeom>
        </p:spPr>
      </p:pic>
      <p:sp>
        <p:nvSpPr>
          <p:cNvPr id="11" name="Down Arrow 10"/>
          <p:cNvSpPr/>
          <p:nvPr/>
        </p:nvSpPr>
        <p:spPr>
          <a:xfrm>
            <a:off x="6076950" y="2933700"/>
            <a:ext cx="133350" cy="215105"/>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6076950" y="4147343"/>
            <a:ext cx="133350" cy="215105"/>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6121400" y="5337572"/>
            <a:ext cx="133350" cy="215105"/>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8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Introduction</a:t>
            </a:r>
            <a:endParaRPr lang="en-US" sz="2800"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7</a:t>
            </a:fld>
            <a:endParaRPr lang="en-US"/>
          </a:p>
        </p:txBody>
      </p:sp>
      <p:sp>
        <p:nvSpPr>
          <p:cNvPr id="11" name="Rectangle 10"/>
          <p:cNvSpPr/>
          <p:nvPr/>
        </p:nvSpPr>
        <p:spPr>
          <a:xfrm>
            <a:off x="4790651" y="1622854"/>
            <a:ext cx="4114800" cy="830997"/>
          </a:xfrm>
          <a:prstGeom prst="rect">
            <a:avLst/>
          </a:prstGeom>
          <a:ln>
            <a:solidFill>
              <a:schemeClr val="accent5">
                <a:lumMod val="60000"/>
                <a:lumOff val="40000"/>
              </a:schemeClr>
            </a:solidFill>
          </a:ln>
        </p:spPr>
        <p:style>
          <a:lnRef idx="2">
            <a:schemeClr val="accent4"/>
          </a:lnRef>
          <a:fillRef idx="1">
            <a:schemeClr val="lt1"/>
          </a:fillRef>
          <a:effectRef idx="0">
            <a:schemeClr val="accent4"/>
          </a:effectRef>
          <a:fontRef idx="minor">
            <a:schemeClr val="dk1"/>
          </a:fontRef>
        </p:style>
        <p:txBody>
          <a:bodyPr wrap="square">
            <a:spAutoFit/>
          </a:bodyPr>
          <a:lstStyle/>
          <a:p>
            <a:r>
              <a:rPr lang="en-US" sz="1600" dirty="0" smtClean="0">
                <a:solidFill>
                  <a:schemeClr val="tx2"/>
                </a:solidFill>
              </a:rPr>
              <a:t>Pre-defined </a:t>
            </a:r>
            <a:r>
              <a:rPr lang="en-US" sz="1600" dirty="0">
                <a:solidFill>
                  <a:schemeClr val="tx2"/>
                </a:solidFill>
              </a:rPr>
              <a:t>Process Automation </a:t>
            </a:r>
            <a:r>
              <a:rPr lang="en-US" sz="1600" dirty="0" smtClean="0">
                <a:solidFill>
                  <a:schemeClr val="tx2"/>
                </a:solidFill>
              </a:rPr>
              <a:t>(PPA): the </a:t>
            </a:r>
            <a:r>
              <a:rPr lang="en-US" sz="1600" dirty="0">
                <a:solidFill>
                  <a:schemeClr val="tx2"/>
                </a:solidFill>
              </a:rPr>
              <a:t>patterns of the process </a:t>
            </a:r>
            <a:r>
              <a:rPr lang="en-US" sz="1600" dirty="0" smtClean="0">
                <a:solidFill>
                  <a:schemeClr val="tx2"/>
                </a:solidFill>
              </a:rPr>
              <a:t>are </a:t>
            </a:r>
            <a:r>
              <a:rPr lang="en-US" sz="1600" b="1" dirty="0">
                <a:solidFill>
                  <a:schemeClr val="tx2"/>
                </a:solidFill>
              </a:rPr>
              <a:t>pre-defined </a:t>
            </a:r>
            <a:r>
              <a:rPr lang="en-US" sz="1600" dirty="0">
                <a:solidFill>
                  <a:schemeClr val="tx2"/>
                </a:solidFill>
              </a:rPr>
              <a:t>by human. </a:t>
            </a:r>
          </a:p>
        </p:txBody>
      </p:sp>
      <p:sp>
        <p:nvSpPr>
          <p:cNvPr id="68" name="Rectangle 67"/>
          <p:cNvSpPr/>
          <p:nvPr/>
        </p:nvSpPr>
        <p:spPr>
          <a:xfrm>
            <a:off x="4790651" y="2729306"/>
            <a:ext cx="4114800"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1600" dirty="0" smtClean="0">
                <a:solidFill>
                  <a:schemeClr val="tx2"/>
                </a:solidFill>
              </a:rPr>
              <a:t>Robotic </a:t>
            </a:r>
            <a:r>
              <a:rPr lang="en-US" sz="1600" dirty="0">
                <a:solidFill>
                  <a:schemeClr val="tx2"/>
                </a:solidFill>
              </a:rPr>
              <a:t>Process Automation (</a:t>
            </a:r>
            <a:r>
              <a:rPr lang="en-US" sz="1600" dirty="0" smtClean="0">
                <a:solidFill>
                  <a:schemeClr val="tx2"/>
                </a:solidFill>
              </a:rPr>
              <a:t>RPA): run application software in the same way that a person works with that software. </a:t>
            </a:r>
            <a:endParaRPr lang="en-US" sz="1600" dirty="0">
              <a:solidFill>
                <a:schemeClr val="tx2"/>
              </a:solidFill>
            </a:endParaRPr>
          </a:p>
        </p:txBody>
      </p:sp>
      <p:sp>
        <p:nvSpPr>
          <p:cNvPr id="69" name="Rectangle 68"/>
          <p:cNvSpPr/>
          <p:nvPr/>
        </p:nvSpPr>
        <p:spPr>
          <a:xfrm>
            <a:off x="4790649" y="3849475"/>
            <a:ext cx="4114801" cy="107721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1600" dirty="0" smtClean="0">
                <a:solidFill>
                  <a:schemeClr val="tx2"/>
                </a:solidFill>
              </a:rPr>
              <a:t>Intelligent Process </a:t>
            </a:r>
            <a:r>
              <a:rPr lang="en-US" sz="1600" dirty="0">
                <a:solidFill>
                  <a:schemeClr val="tx2"/>
                </a:solidFill>
              </a:rPr>
              <a:t>Automation </a:t>
            </a:r>
            <a:r>
              <a:rPr lang="en-US" sz="1600" dirty="0" smtClean="0">
                <a:solidFill>
                  <a:schemeClr val="tx2"/>
                </a:solidFill>
              </a:rPr>
              <a:t>(IPA): the </a:t>
            </a:r>
            <a:r>
              <a:rPr lang="en-US" sz="1600" dirty="0">
                <a:solidFill>
                  <a:schemeClr val="tx2"/>
                </a:solidFill>
              </a:rPr>
              <a:t>patterns of the </a:t>
            </a:r>
            <a:r>
              <a:rPr lang="en-US" sz="1600" dirty="0" smtClean="0">
                <a:solidFill>
                  <a:schemeClr val="tx2"/>
                </a:solidFill>
              </a:rPr>
              <a:t>process </a:t>
            </a:r>
            <a:r>
              <a:rPr lang="en-US" sz="1600" b="1" dirty="0">
                <a:solidFill>
                  <a:schemeClr val="tx2"/>
                </a:solidFill>
              </a:rPr>
              <a:t>can be learned and predicted </a:t>
            </a:r>
            <a:r>
              <a:rPr lang="en-US" sz="1600" dirty="0">
                <a:solidFill>
                  <a:schemeClr val="tx2"/>
                </a:solidFill>
              </a:rPr>
              <a:t>by AI, and then </a:t>
            </a:r>
            <a:r>
              <a:rPr lang="en-US" sz="1600" b="1" dirty="0">
                <a:solidFill>
                  <a:schemeClr val="tx2"/>
                </a:solidFill>
              </a:rPr>
              <a:t>recommended to human</a:t>
            </a:r>
            <a:r>
              <a:rPr lang="en-US" sz="1600" dirty="0">
                <a:solidFill>
                  <a:schemeClr val="tx2"/>
                </a:solidFill>
              </a:rPr>
              <a:t>. </a:t>
            </a:r>
          </a:p>
        </p:txBody>
      </p:sp>
      <p:sp>
        <p:nvSpPr>
          <p:cNvPr id="70" name="Oval 69"/>
          <p:cNvSpPr/>
          <p:nvPr/>
        </p:nvSpPr>
        <p:spPr>
          <a:xfrm>
            <a:off x="797720" y="4293003"/>
            <a:ext cx="2642304" cy="2497632"/>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516025" y="4465037"/>
            <a:ext cx="1865760" cy="1827503"/>
          </a:xfrm>
          <a:prstGeom prst="ellipse">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130143" y="4654661"/>
            <a:ext cx="1191009" cy="1124335"/>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1178011" y="5899410"/>
            <a:ext cx="930730" cy="369332"/>
          </a:xfrm>
          <a:prstGeom prst="rect">
            <a:avLst/>
          </a:prstGeom>
          <a:noFill/>
        </p:spPr>
        <p:txBody>
          <a:bodyPr wrap="square" rtlCol="0">
            <a:spAutoFit/>
          </a:bodyPr>
          <a:lstStyle/>
          <a:p>
            <a:r>
              <a:rPr lang="en-US" sz="1800" dirty="0" smtClean="0"/>
              <a:t>IPA</a:t>
            </a:r>
            <a:endParaRPr lang="en-US" sz="1800" dirty="0"/>
          </a:p>
        </p:txBody>
      </p:sp>
      <p:sp>
        <p:nvSpPr>
          <p:cNvPr id="74" name="TextBox 73"/>
          <p:cNvSpPr txBox="1"/>
          <p:nvPr/>
        </p:nvSpPr>
        <p:spPr>
          <a:xfrm>
            <a:off x="1693289" y="5436868"/>
            <a:ext cx="851165" cy="369332"/>
          </a:xfrm>
          <a:prstGeom prst="rect">
            <a:avLst/>
          </a:prstGeom>
          <a:noFill/>
        </p:spPr>
        <p:txBody>
          <a:bodyPr wrap="square" rtlCol="0">
            <a:spAutoFit/>
          </a:bodyPr>
          <a:lstStyle/>
          <a:p>
            <a:r>
              <a:rPr lang="en-US" sz="1800" dirty="0"/>
              <a:t>P</a:t>
            </a:r>
            <a:r>
              <a:rPr lang="en-US" sz="1800" dirty="0" smtClean="0"/>
              <a:t>PA</a:t>
            </a:r>
            <a:endParaRPr lang="en-US" sz="1800" dirty="0"/>
          </a:p>
        </p:txBody>
      </p:sp>
      <p:sp>
        <p:nvSpPr>
          <p:cNvPr id="75" name="TextBox 74"/>
          <p:cNvSpPr txBox="1"/>
          <p:nvPr/>
        </p:nvSpPr>
        <p:spPr>
          <a:xfrm>
            <a:off x="2489121" y="4991256"/>
            <a:ext cx="705013" cy="369332"/>
          </a:xfrm>
          <a:prstGeom prst="rect">
            <a:avLst/>
          </a:prstGeom>
          <a:noFill/>
        </p:spPr>
        <p:txBody>
          <a:bodyPr wrap="square" rtlCol="0">
            <a:spAutoFit/>
          </a:bodyPr>
          <a:lstStyle/>
          <a:p>
            <a:r>
              <a:rPr lang="en-US" sz="1800" dirty="0" smtClean="0"/>
              <a:t>RPA</a:t>
            </a:r>
            <a:endParaRPr lang="en-US" sz="1800" dirty="0"/>
          </a:p>
        </p:txBody>
      </p:sp>
      <p:cxnSp>
        <p:nvCxnSpPr>
          <p:cNvPr id="77" name="Elbow Connector 76"/>
          <p:cNvCxnSpPr>
            <a:endCxn id="11" idx="1"/>
          </p:cNvCxnSpPr>
          <p:nvPr/>
        </p:nvCxnSpPr>
        <p:spPr>
          <a:xfrm rot="5400000" flipH="1" flipV="1">
            <a:off x="2742799" y="3602821"/>
            <a:ext cx="3612320" cy="483384"/>
          </a:xfrm>
          <a:prstGeom prst="bentConnector2">
            <a:avLst/>
          </a:prstGeom>
          <a:ln w="28575">
            <a:solidFill>
              <a:schemeClr val="accent5">
                <a:lumMod val="60000"/>
                <a:lumOff val="40000"/>
              </a:schemeClr>
            </a:solidFill>
            <a:tailEnd type="triangle"/>
          </a:ln>
        </p:spPr>
        <p:style>
          <a:lnRef idx="1">
            <a:schemeClr val="accent4"/>
          </a:lnRef>
          <a:fillRef idx="0">
            <a:schemeClr val="accent4"/>
          </a:fillRef>
          <a:effectRef idx="0">
            <a:schemeClr val="accent4"/>
          </a:effectRef>
          <a:fontRef idx="minor">
            <a:schemeClr val="tx1"/>
          </a:fontRef>
        </p:style>
      </p:cxnSp>
      <p:cxnSp>
        <p:nvCxnSpPr>
          <p:cNvPr id="82" name="Straight Connector 81"/>
          <p:cNvCxnSpPr/>
          <p:nvPr/>
        </p:nvCxnSpPr>
        <p:spPr>
          <a:xfrm flipH="1">
            <a:off x="2276241" y="5639796"/>
            <a:ext cx="2031026" cy="10877"/>
          </a:xfrm>
          <a:prstGeom prst="line">
            <a:avLst/>
          </a:prstGeom>
          <a:ln w="28575">
            <a:solidFill>
              <a:schemeClr val="accent5">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83" name="Straight Connector 82"/>
          <p:cNvCxnSpPr/>
          <p:nvPr/>
        </p:nvCxnSpPr>
        <p:spPr>
          <a:xfrm flipH="1">
            <a:off x="3100740" y="5175922"/>
            <a:ext cx="1401418"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4" name="Elbow Connector 83"/>
          <p:cNvCxnSpPr>
            <a:endCxn id="68" idx="1"/>
          </p:cNvCxnSpPr>
          <p:nvPr/>
        </p:nvCxnSpPr>
        <p:spPr>
          <a:xfrm rot="5400000" flipH="1" flipV="1">
            <a:off x="3630846" y="4016118"/>
            <a:ext cx="2031117" cy="288493"/>
          </a:xfrm>
          <a:prstGeom prst="bentConnector2">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91" name="Elbow Connector 90"/>
          <p:cNvCxnSpPr>
            <a:endCxn id="69" idx="1"/>
          </p:cNvCxnSpPr>
          <p:nvPr/>
        </p:nvCxnSpPr>
        <p:spPr>
          <a:xfrm flipV="1">
            <a:off x="1687227" y="4388084"/>
            <a:ext cx="3103422" cy="1771925"/>
          </a:xfrm>
          <a:prstGeom prst="bentConnector3">
            <a:avLst>
              <a:gd name="adj1" fmla="val 94606"/>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4927264" y="5098279"/>
            <a:ext cx="3926957" cy="1569660"/>
          </a:xfrm>
          <a:prstGeom prst="rect">
            <a:avLst/>
          </a:prstGeom>
          <a:solidFill>
            <a:schemeClr val="bg1"/>
          </a:solidFill>
        </p:spPr>
        <p:txBody>
          <a:bodyPr wrap="square">
            <a:spAutoFit/>
          </a:bodyPr>
          <a:lstStyle/>
          <a:p>
            <a:pPr>
              <a:spcBef>
                <a:spcPct val="20000"/>
              </a:spcBef>
            </a:pPr>
            <a:endParaRPr lang="en-US" sz="1600" b="1" kern="0" dirty="0">
              <a:solidFill>
                <a:srgbClr val="C00000"/>
              </a:solidFill>
              <a:latin typeface="Arial"/>
              <a:cs typeface="Geneva" charset="0"/>
            </a:endParaRPr>
          </a:p>
          <a:p>
            <a:r>
              <a:rPr lang="en-US" sz="1600" b="1" dirty="0" smtClean="0">
                <a:solidFill>
                  <a:srgbClr val="C00000"/>
                </a:solidFill>
              </a:rPr>
              <a:t>This paper constructs </a:t>
            </a:r>
            <a:r>
              <a:rPr lang="en-US" sz="1600" b="1" dirty="0">
                <a:solidFill>
                  <a:srgbClr val="C00000"/>
                </a:solidFill>
              </a:rPr>
              <a:t>theoretical frameworks of IPA in audit to lend guidance to the audit profession and to stimulate other academic research in this area.</a:t>
            </a:r>
          </a:p>
        </p:txBody>
      </p:sp>
      <p:sp>
        <p:nvSpPr>
          <p:cNvPr id="128" name="TextBox 127"/>
          <p:cNvSpPr txBox="1"/>
          <p:nvPr/>
        </p:nvSpPr>
        <p:spPr>
          <a:xfrm>
            <a:off x="457200" y="1696846"/>
            <a:ext cx="2161353" cy="338554"/>
          </a:xfrm>
          <a:prstGeom prst="rect">
            <a:avLst/>
          </a:prstGeom>
          <a:noFill/>
        </p:spPr>
        <p:txBody>
          <a:bodyPr wrap="square" rtlCol="0">
            <a:spAutoFit/>
          </a:bodyPr>
          <a:lstStyle/>
          <a:p>
            <a:r>
              <a:rPr lang="en-US" sz="1600" b="1" smtClean="0">
                <a:solidFill>
                  <a:schemeClr val="tx2"/>
                </a:solidFill>
              </a:rPr>
              <a:t>Process Automation</a:t>
            </a:r>
            <a:endParaRPr lang="en-US" sz="1600" b="1" dirty="0">
              <a:solidFill>
                <a:schemeClr val="tx2"/>
              </a:solidFill>
            </a:endParaRPr>
          </a:p>
        </p:txBody>
      </p:sp>
    </p:spTree>
    <p:extLst>
      <p:ext uri="{BB962C8B-B14F-4D97-AF65-F5344CB8AC3E}">
        <p14:creationId xmlns:p14="http://schemas.microsoft.com/office/powerpoint/2010/main" val="151641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8" grpId="0" animBg="1"/>
      <p:bldP spid="69" grpId="0" animBg="1"/>
      <p:bldP spid="70" grpId="0" animBg="1"/>
      <p:bldP spid="71" grpId="0" animBg="1"/>
      <p:bldP spid="72" grpId="0" animBg="1"/>
      <p:bldP spid="73" grpId="0"/>
      <p:bldP spid="74" grpId="0"/>
      <p:bldP spid="75"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IPA Ecosystem in Audit</a:t>
            </a:r>
            <a:endParaRPr lang="en-US" sz="2800" dirty="0"/>
          </a:p>
        </p:txBody>
      </p:sp>
      <p:sp>
        <p:nvSpPr>
          <p:cNvPr id="4" name="Slide Number Placeholder 3"/>
          <p:cNvSpPr>
            <a:spLocks noGrp="1"/>
          </p:cNvSpPr>
          <p:nvPr>
            <p:ph type="sldNum" sz="quarter" idx="10"/>
          </p:nvPr>
        </p:nvSpPr>
        <p:spPr>
          <a:xfrm>
            <a:off x="6517487" y="6146936"/>
            <a:ext cx="2133600" cy="476250"/>
          </a:xfrm>
        </p:spPr>
        <p:txBody>
          <a:bodyPr/>
          <a:lstStyle/>
          <a:p>
            <a:pPr>
              <a:defRPr/>
            </a:pPr>
            <a:fld id="{45488343-B159-074D-B355-B61FD1A20D53}" type="slidenum">
              <a:rPr lang="en-US" smtClean="0"/>
              <a:pPr>
                <a:defRPr/>
              </a:pPr>
              <a:t>8</a:t>
            </a:fld>
            <a:endParaRPr lang="en-US"/>
          </a:p>
        </p:txBody>
      </p:sp>
      <p:grpSp>
        <p:nvGrpSpPr>
          <p:cNvPr id="5" name="Group 4">
            <a:extLst>
              <a:ext uri="{FF2B5EF4-FFF2-40B4-BE49-F238E27FC236}">
                <a16:creationId xmlns:a16="http://schemas.microsoft.com/office/drawing/2014/main" xmlns="" id="{58AC9881-2551-264C-A51C-A71D85A2C8F2}"/>
              </a:ext>
            </a:extLst>
          </p:cNvPr>
          <p:cNvGrpSpPr/>
          <p:nvPr/>
        </p:nvGrpSpPr>
        <p:grpSpPr>
          <a:xfrm>
            <a:off x="279400" y="1981200"/>
            <a:ext cx="8534400" cy="3314700"/>
            <a:chOff x="266218" y="933874"/>
            <a:chExt cx="8607013" cy="3488000"/>
          </a:xfrm>
          <a:effectLst/>
        </p:grpSpPr>
        <p:sp>
          <p:nvSpPr>
            <p:cNvPr id="6" name="Freeform 3">
              <a:extLst>
                <a:ext uri="{FF2B5EF4-FFF2-40B4-BE49-F238E27FC236}">
                  <a16:creationId xmlns:a16="http://schemas.microsoft.com/office/drawing/2014/main" xmlns="" id="{F10ECC19-A7BB-ED47-81C2-83869D7E2918}"/>
                </a:ext>
              </a:extLst>
            </p:cNvPr>
            <p:cNvSpPr/>
            <p:nvPr/>
          </p:nvSpPr>
          <p:spPr>
            <a:xfrm>
              <a:off x="270767" y="933874"/>
              <a:ext cx="8602463" cy="801495"/>
            </a:xfrm>
            <a:prstGeom prst="rect">
              <a:avLst/>
            </a:prstGeom>
            <a:solidFill>
              <a:schemeClr val="bg1">
                <a:lumMod val="50000"/>
              </a:schemeClr>
            </a:solidFill>
            <a:ln>
              <a:noFill/>
            </a:ln>
            <a:effectLst/>
          </p:spPr>
          <p:style>
            <a:lnRef idx="3">
              <a:schemeClr val="lt1">
                <a:hueOff val="0"/>
                <a:satOff val="0"/>
                <a:lumOff val="0"/>
                <a:alphaOff val="0"/>
              </a:schemeClr>
            </a:lnRef>
            <a:fillRef idx="1">
              <a:schemeClr val="accent1">
                <a:shade val="80000"/>
                <a:hueOff val="0"/>
                <a:satOff val="0"/>
                <a:lumOff val="0"/>
                <a:alphaOff val="0"/>
              </a:schemeClr>
            </a:fillRef>
            <a:effectRef idx="1">
              <a:schemeClr val="accent1">
                <a:shade val="80000"/>
                <a:hueOff val="0"/>
                <a:satOff val="0"/>
                <a:lumOff val="0"/>
                <a:alphaOff val="0"/>
              </a:schemeClr>
            </a:effectRef>
            <a:fontRef idx="minor">
              <a:schemeClr val="lt1"/>
            </a:fontRef>
          </p:style>
          <p:txBody>
            <a:bodyPr spcFirstLastPara="0" vert="horz" wrap="square" lIns="86186" tIns="86186" rIns="86186" bIns="86186" numCol="1" spcCol="1270" anchor="ctr" anchorCtr="0">
              <a:noAutofit/>
            </a:bodyPr>
            <a:lstStyle/>
            <a:p>
              <a:pPr algn="ctr" defTabSz="800080">
                <a:lnSpc>
                  <a:spcPct val="90000"/>
                </a:lnSpc>
                <a:spcAft>
                  <a:spcPct val="35000"/>
                </a:spcAft>
              </a:pPr>
              <a:r>
                <a:rPr lang="en-US" sz="2800" dirty="0" smtClean="0"/>
                <a:t>IPA Ecosystem</a:t>
              </a:r>
              <a:endParaRPr lang="en-US" sz="2800" dirty="0"/>
            </a:p>
          </p:txBody>
        </p:sp>
        <p:sp>
          <p:nvSpPr>
            <p:cNvPr id="7" name="Freeform 4">
              <a:extLst>
                <a:ext uri="{FF2B5EF4-FFF2-40B4-BE49-F238E27FC236}">
                  <a16:creationId xmlns:a16="http://schemas.microsoft.com/office/drawing/2014/main" xmlns="" id="{559FEF00-1D3A-2844-954B-0E03449ECE6A}"/>
                </a:ext>
              </a:extLst>
            </p:cNvPr>
            <p:cNvSpPr/>
            <p:nvPr/>
          </p:nvSpPr>
          <p:spPr>
            <a:xfrm>
              <a:off x="795990" y="1826737"/>
              <a:ext cx="3135424" cy="1221703"/>
            </a:xfrm>
            <a:prstGeom prst="rect">
              <a:avLst/>
            </a:prstGeom>
            <a:solidFill>
              <a:schemeClr val="tx2"/>
            </a:solidFill>
            <a:ln>
              <a:noFill/>
            </a:ln>
            <a:effectLst/>
          </p:spPr>
          <p:style>
            <a:lnRef idx="3">
              <a:schemeClr val="lt1">
                <a:hueOff val="0"/>
                <a:satOff val="0"/>
                <a:lumOff val="0"/>
                <a:alphaOff val="0"/>
              </a:schemeClr>
            </a:lnRef>
            <a:fillRef idx="1">
              <a:schemeClr val="accent1">
                <a:tint val="99000"/>
                <a:hueOff val="0"/>
                <a:satOff val="0"/>
                <a:lumOff val="0"/>
                <a:alphaOff val="0"/>
              </a:schemeClr>
            </a:fillRef>
            <a:effectRef idx="1">
              <a:schemeClr val="accent1">
                <a:tint val="99000"/>
                <a:hueOff val="0"/>
                <a:satOff val="0"/>
                <a:lumOff val="0"/>
                <a:alphaOff val="0"/>
              </a:schemeClr>
            </a:effectRef>
            <a:fontRef idx="minor">
              <a:schemeClr val="lt1"/>
            </a:fontRef>
          </p:style>
          <p:txBody>
            <a:bodyPr spcFirstLastPara="0" vert="horz" wrap="square" lIns="83987" tIns="83987" rIns="83987" bIns="83987" numCol="1" spcCol="1270" anchor="ctr" anchorCtr="0">
              <a:noAutofit/>
            </a:bodyPr>
            <a:lstStyle/>
            <a:p>
              <a:pPr algn="ctr" defTabSz="666734">
                <a:lnSpc>
                  <a:spcPct val="90000"/>
                </a:lnSpc>
                <a:spcAft>
                  <a:spcPct val="35000"/>
                </a:spcAft>
              </a:pPr>
              <a:r>
                <a:rPr lang="en-US" sz="2000" dirty="0"/>
                <a:t>Artificial intelligence</a:t>
              </a:r>
            </a:p>
          </p:txBody>
        </p:sp>
        <p:sp>
          <p:nvSpPr>
            <p:cNvPr id="8" name="Freeform 6">
              <a:extLst>
                <a:ext uri="{FF2B5EF4-FFF2-40B4-BE49-F238E27FC236}">
                  <a16:creationId xmlns:a16="http://schemas.microsoft.com/office/drawing/2014/main" xmlns="" id="{AF68766E-EBDE-DE4A-9928-1344EEF7AA67}"/>
                </a:ext>
              </a:extLst>
            </p:cNvPr>
            <p:cNvSpPr/>
            <p:nvPr/>
          </p:nvSpPr>
          <p:spPr>
            <a:xfrm>
              <a:off x="795990" y="3134390"/>
              <a:ext cx="681647"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46059" rIns="0" bIns="46059" numCol="1" spcCol="1270" anchor="ctr" anchorCtr="0">
              <a:noAutofit/>
            </a:bodyPr>
            <a:lstStyle/>
            <a:p>
              <a:pPr algn="ctr" defTabSz="350036">
                <a:spcAft>
                  <a:spcPct val="35000"/>
                </a:spcAft>
              </a:pPr>
              <a:r>
                <a:rPr lang="en-US" sz="1050" dirty="0"/>
                <a:t>Machine learning</a:t>
              </a:r>
            </a:p>
          </p:txBody>
        </p:sp>
        <p:sp>
          <p:nvSpPr>
            <p:cNvPr id="9" name="Freeform 7">
              <a:extLst>
                <a:ext uri="{FF2B5EF4-FFF2-40B4-BE49-F238E27FC236}">
                  <a16:creationId xmlns:a16="http://schemas.microsoft.com/office/drawing/2014/main" xmlns="" id="{F15896CC-576A-FA47-AA77-E68D5D357268}"/>
                </a:ext>
              </a:extLst>
            </p:cNvPr>
            <p:cNvSpPr/>
            <p:nvPr/>
          </p:nvSpPr>
          <p:spPr>
            <a:xfrm>
              <a:off x="1502809" y="3134390"/>
              <a:ext cx="786998"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48320" rIns="0" bIns="48320" numCol="1" spcCol="1270" anchor="ctr" anchorCtr="0">
              <a:noAutofit/>
            </a:bodyPr>
            <a:lstStyle/>
            <a:p>
              <a:pPr algn="ctr" defTabSz="350036">
                <a:spcAft>
                  <a:spcPct val="35000"/>
                </a:spcAft>
              </a:pPr>
              <a:r>
                <a:rPr lang="en-US" sz="1050" dirty="0"/>
                <a:t>Computer vision</a:t>
              </a:r>
            </a:p>
          </p:txBody>
        </p:sp>
        <p:sp>
          <p:nvSpPr>
            <p:cNvPr id="10" name="Freeform 8">
              <a:extLst>
                <a:ext uri="{FF2B5EF4-FFF2-40B4-BE49-F238E27FC236}">
                  <a16:creationId xmlns:a16="http://schemas.microsoft.com/office/drawing/2014/main" xmlns="" id="{DD6ACE60-4E28-9A40-92C4-8FFFCE16B4D0}"/>
                </a:ext>
              </a:extLst>
            </p:cNvPr>
            <p:cNvSpPr/>
            <p:nvPr/>
          </p:nvSpPr>
          <p:spPr>
            <a:xfrm>
              <a:off x="2314980" y="3134390"/>
              <a:ext cx="545347"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43134" rIns="0" bIns="43134" numCol="1" spcCol="1270" anchor="ctr" anchorCtr="0">
              <a:noAutofit/>
            </a:bodyPr>
            <a:lstStyle/>
            <a:p>
              <a:pPr algn="ctr" defTabSz="366704">
                <a:spcAft>
                  <a:spcPct val="35000"/>
                </a:spcAft>
              </a:pPr>
              <a:r>
                <a:rPr lang="en-US" sz="1050" dirty="0"/>
                <a:t>Virtual agent</a:t>
              </a:r>
            </a:p>
          </p:txBody>
        </p:sp>
        <p:sp>
          <p:nvSpPr>
            <p:cNvPr id="11" name="Freeform 9">
              <a:extLst>
                <a:ext uri="{FF2B5EF4-FFF2-40B4-BE49-F238E27FC236}">
                  <a16:creationId xmlns:a16="http://schemas.microsoft.com/office/drawing/2014/main" xmlns="" id="{95E298D6-6B4D-2949-85FA-DBC59D9A4016}"/>
                </a:ext>
              </a:extLst>
            </p:cNvPr>
            <p:cNvSpPr/>
            <p:nvPr/>
          </p:nvSpPr>
          <p:spPr>
            <a:xfrm>
              <a:off x="2885500" y="3134390"/>
              <a:ext cx="421412"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40475" rIns="0" bIns="40475" numCol="1" spcCol="1270" anchor="ctr" anchorCtr="0">
              <a:noAutofit/>
            </a:bodyPr>
            <a:lstStyle/>
            <a:p>
              <a:pPr algn="ctr" defTabSz="366704">
                <a:lnSpc>
                  <a:spcPts val="900"/>
                </a:lnSpc>
              </a:pPr>
              <a:r>
                <a:rPr lang="en-US" sz="1050" dirty="0"/>
                <a:t>NLP/</a:t>
              </a:r>
            </a:p>
            <a:p>
              <a:pPr algn="ctr" defTabSz="366704">
                <a:lnSpc>
                  <a:spcPts val="900"/>
                </a:lnSpc>
              </a:pPr>
              <a:r>
                <a:rPr lang="en-US" sz="1050" dirty="0"/>
                <a:t>NLG</a:t>
              </a:r>
            </a:p>
          </p:txBody>
        </p:sp>
        <p:sp>
          <p:nvSpPr>
            <p:cNvPr id="12" name="Freeform 10">
              <a:extLst>
                <a:ext uri="{FF2B5EF4-FFF2-40B4-BE49-F238E27FC236}">
                  <a16:creationId xmlns:a16="http://schemas.microsoft.com/office/drawing/2014/main" xmlns="" id="{E4776F99-DDA8-954B-ACB4-75BD7DDEBEFD}"/>
                </a:ext>
              </a:extLst>
            </p:cNvPr>
            <p:cNvSpPr/>
            <p:nvPr/>
          </p:nvSpPr>
          <p:spPr>
            <a:xfrm>
              <a:off x="3332084" y="3134390"/>
              <a:ext cx="599330"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47150" rIns="0" bIns="47150" numCol="1" spcCol="1270" anchor="ctr" anchorCtr="0">
              <a:noAutofit/>
            </a:bodyPr>
            <a:lstStyle/>
            <a:p>
              <a:pPr algn="ctr" defTabSz="400040">
                <a:spcAft>
                  <a:spcPct val="35000"/>
                </a:spcAft>
              </a:pPr>
              <a:r>
                <a:rPr lang="en-US" sz="1050" dirty="0"/>
                <a:t>Others</a:t>
              </a:r>
            </a:p>
          </p:txBody>
        </p:sp>
        <p:sp>
          <p:nvSpPr>
            <p:cNvPr id="13" name="Freeform 12">
              <a:extLst>
                <a:ext uri="{FF2B5EF4-FFF2-40B4-BE49-F238E27FC236}">
                  <a16:creationId xmlns:a16="http://schemas.microsoft.com/office/drawing/2014/main" xmlns="" id="{353A81FD-9136-D44D-B5E5-CF87C8225DF8}"/>
                </a:ext>
              </a:extLst>
            </p:cNvPr>
            <p:cNvSpPr/>
            <p:nvPr/>
          </p:nvSpPr>
          <p:spPr>
            <a:xfrm>
              <a:off x="266218" y="1826736"/>
              <a:ext cx="512732" cy="1221703"/>
            </a:xfrm>
            <a:prstGeom prst="rect">
              <a:avLst/>
            </a:prstGeom>
            <a:solidFill>
              <a:schemeClr val="tx2"/>
            </a:solidFill>
            <a:ln>
              <a:noFill/>
            </a:ln>
            <a:effectLst/>
          </p:spPr>
          <p:style>
            <a:lnRef idx="3">
              <a:schemeClr val="lt1">
                <a:hueOff val="0"/>
                <a:satOff val="0"/>
                <a:lumOff val="0"/>
                <a:alphaOff val="0"/>
              </a:schemeClr>
            </a:lnRef>
            <a:fillRef idx="1">
              <a:schemeClr val="accent1">
                <a:tint val="99000"/>
                <a:hueOff val="0"/>
                <a:satOff val="0"/>
                <a:lumOff val="0"/>
                <a:alphaOff val="0"/>
              </a:schemeClr>
            </a:fillRef>
            <a:effectRef idx="1">
              <a:schemeClr val="accent1">
                <a:tint val="99000"/>
                <a:hueOff val="0"/>
                <a:satOff val="0"/>
                <a:lumOff val="0"/>
                <a:alphaOff val="0"/>
              </a:schemeClr>
            </a:effectRef>
            <a:fontRef idx="minor">
              <a:schemeClr val="lt1"/>
            </a:fontRef>
          </p:style>
          <p:txBody>
            <a:bodyPr spcFirstLastPara="0" vert="horz" wrap="square" lIns="58580" tIns="58580" rIns="58580" bIns="58580" numCol="1" spcCol="1270" anchor="ctr" anchorCtr="0">
              <a:noAutofit/>
            </a:bodyPr>
            <a:lstStyle/>
            <a:p>
              <a:pPr algn="ctr" defTabSz="533387">
                <a:lnSpc>
                  <a:spcPct val="90000"/>
                </a:lnSpc>
                <a:spcAft>
                  <a:spcPct val="35000"/>
                </a:spcAft>
              </a:pPr>
              <a:r>
                <a:rPr lang="en-US" sz="1400" dirty="0"/>
                <a:t>RPA</a:t>
              </a:r>
            </a:p>
          </p:txBody>
        </p:sp>
        <p:sp>
          <p:nvSpPr>
            <p:cNvPr id="14" name="Freeform 13">
              <a:extLst>
                <a:ext uri="{FF2B5EF4-FFF2-40B4-BE49-F238E27FC236}">
                  <a16:creationId xmlns:a16="http://schemas.microsoft.com/office/drawing/2014/main" xmlns="" id="{DD3EA8F9-BB05-1446-8814-BC6808029458}"/>
                </a:ext>
              </a:extLst>
            </p:cNvPr>
            <p:cNvSpPr/>
            <p:nvPr/>
          </p:nvSpPr>
          <p:spPr>
            <a:xfrm>
              <a:off x="3962496" y="1826737"/>
              <a:ext cx="895702" cy="1221702"/>
            </a:xfrm>
            <a:prstGeom prst="rect">
              <a:avLst/>
            </a:prstGeom>
            <a:solidFill>
              <a:schemeClr val="tx2"/>
            </a:solidFill>
            <a:ln>
              <a:noFill/>
            </a:ln>
            <a:effectLst/>
          </p:spPr>
          <p:style>
            <a:lnRef idx="3">
              <a:schemeClr val="lt1">
                <a:hueOff val="0"/>
                <a:satOff val="0"/>
                <a:lumOff val="0"/>
                <a:alphaOff val="0"/>
              </a:schemeClr>
            </a:lnRef>
            <a:fillRef idx="1">
              <a:schemeClr val="accent1">
                <a:tint val="99000"/>
                <a:hueOff val="0"/>
                <a:satOff val="0"/>
                <a:lumOff val="0"/>
                <a:alphaOff val="0"/>
              </a:schemeClr>
            </a:fillRef>
            <a:effectRef idx="1">
              <a:schemeClr val="accent1">
                <a:tint val="99000"/>
                <a:hueOff val="0"/>
                <a:satOff val="0"/>
                <a:lumOff val="0"/>
                <a:alphaOff val="0"/>
              </a:schemeClr>
            </a:effectRef>
            <a:fontRef idx="minor">
              <a:schemeClr val="lt1"/>
            </a:fontRef>
          </p:style>
          <p:txBody>
            <a:bodyPr spcFirstLastPara="0" vert="horz" wrap="square" lIns="54528" tIns="54528" rIns="54528" bIns="54528" numCol="1" spcCol="1270" anchor="ctr" anchorCtr="0">
              <a:noAutofit/>
            </a:bodyPr>
            <a:lstStyle/>
            <a:p>
              <a:pPr algn="ctr" defTabSz="400040">
                <a:lnSpc>
                  <a:spcPct val="90000"/>
                </a:lnSpc>
                <a:spcAft>
                  <a:spcPct val="35000"/>
                </a:spcAft>
              </a:pPr>
              <a:r>
                <a:rPr lang="en-US" sz="1200" dirty="0"/>
                <a:t>Cognitive computing</a:t>
              </a:r>
            </a:p>
          </p:txBody>
        </p:sp>
        <p:sp>
          <p:nvSpPr>
            <p:cNvPr id="15" name="Freeform 14">
              <a:extLst>
                <a:ext uri="{FF2B5EF4-FFF2-40B4-BE49-F238E27FC236}">
                  <a16:creationId xmlns:a16="http://schemas.microsoft.com/office/drawing/2014/main" xmlns="" id="{29C9654B-B040-7447-AE1F-7A88A8774C6E}"/>
                </a:ext>
              </a:extLst>
            </p:cNvPr>
            <p:cNvSpPr/>
            <p:nvPr/>
          </p:nvSpPr>
          <p:spPr>
            <a:xfrm>
              <a:off x="4889279" y="1826736"/>
              <a:ext cx="3983952" cy="1221702"/>
            </a:xfrm>
            <a:prstGeom prst="rect">
              <a:avLst/>
            </a:prstGeom>
            <a:solidFill>
              <a:schemeClr val="tx2"/>
            </a:solidFill>
            <a:ln>
              <a:noFill/>
            </a:ln>
            <a:effectLst/>
          </p:spPr>
          <p:style>
            <a:lnRef idx="3">
              <a:schemeClr val="lt1">
                <a:hueOff val="0"/>
                <a:satOff val="0"/>
                <a:lumOff val="0"/>
                <a:alphaOff val="0"/>
              </a:schemeClr>
            </a:lnRef>
            <a:fillRef idx="1">
              <a:schemeClr val="accent1">
                <a:tint val="99000"/>
                <a:hueOff val="0"/>
                <a:satOff val="0"/>
                <a:lumOff val="0"/>
                <a:alphaOff val="0"/>
              </a:schemeClr>
            </a:fillRef>
            <a:effectRef idx="1">
              <a:schemeClr val="accent1">
                <a:tint val="99000"/>
                <a:hueOff val="0"/>
                <a:satOff val="0"/>
                <a:lumOff val="0"/>
                <a:alphaOff val="0"/>
              </a:schemeClr>
            </a:effectRef>
            <a:fontRef idx="minor">
              <a:schemeClr val="lt1"/>
            </a:fontRef>
          </p:style>
          <p:txBody>
            <a:bodyPr spcFirstLastPara="0" vert="horz" wrap="square" lIns="82532" tIns="82532" rIns="82532" bIns="82532" numCol="1" spcCol="1270" anchor="ctr" anchorCtr="0">
              <a:noAutofit/>
            </a:bodyPr>
            <a:lstStyle/>
            <a:p>
              <a:pPr algn="ctr" defTabSz="666734">
                <a:lnSpc>
                  <a:spcPct val="90000"/>
                </a:lnSpc>
                <a:spcAft>
                  <a:spcPct val="35000"/>
                </a:spcAft>
              </a:pPr>
              <a:r>
                <a:rPr lang="en-US" sz="2000" dirty="0"/>
                <a:t>Other technologies</a:t>
              </a:r>
            </a:p>
          </p:txBody>
        </p:sp>
        <p:sp>
          <p:nvSpPr>
            <p:cNvPr id="16" name="Freeform 15">
              <a:extLst>
                <a:ext uri="{FF2B5EF4-FFF2-40B4-BE49-F238E27FC236}">
                  <a16:creationId xmlns:a16="http://schemas.microsoft.com/office/drawing/2014/main" xmlns="" id="{E41A2C5D-8847-F54C-AF61-1D2AE10FD76B}"/>
                </a:ext>
              </a:extLst>
            </p:cNvPr>
            <p:cNvSpPr/>
            <p:nvPr/>
          </p:nvSpPr>
          <p:spPr>
            <a:xfrm>
              <a:off x="4889279" y="3134389"/>
              <a:ext cx="769629"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44699" rIns="0" bIns="44699" numCol="1" spcCol="1270" anchor="ctr" anchorCtr="0">
              <a:noAutofit/>
            </a:bodyPr>
            <a:lstStyle/>
            <a:p>
              <a:pPr algn="ctr" defTabSz="333367">
                <a:spcAft>
                  <a:spcPct val="35000"/>
                </a:spcAft>
              </a:pPr>
              <a:r>
                <a:rPr lang="en-US" sz="1000" dirty="0"/>
                <a:t>Data analytics</a:t>
              </a:r>
            </a:p>
          </p:txBody>
        </p:sp>
        <p:sp>
          <p:nvSpPr>
            <p:cNvPr id="17" name="Freeform 16">
              <a:extLst>
                <a:ext uri="{FF2B5EF4-FFF2-40B4-BE49-F238E27FC236}">
                  <a16:creationId xmlns:a16="http://schemas.microsoft.com/office/drawing/2014/main" xmlns="" id="{BD7476C5-53DF-8042-9D90-89A0C9490F74}"/>
                </a:ext>
              </a:extLst>
            </p:cNvPr>
            <p:cNvSpPr/>
            <p:nvPr/>
          </p:nvSpPr>
          <p:spPr>
            <a:xfrm>
              <a:off x="5669975" y="3134390"/>
              <a:ext cx="613818"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44293" rIns="0" bIns="44293" numCol="1" spcCol="1270" anchor="ctr" anchorCtr="0">
              <a:noAutofit/>
            </a:bodyPr>
            <a:lstStyle/>
            <a:p>
              <a:pPr algn="ctr" defTabSz="350036">
                <a:spcAft>
                  <a:spcPct val="35000"/>
                </a:spcAft>
              </a:pPr>
              <a:r>
                <a:rPr lang="en-US" sz="1000" dirty="0"/>
                <a:t>Drones</a:t>
              </a:r>
            </a:p>
          </p:txBody>
        </p:sp>
        <p:sp>
          <p:nvSpPr>
            <p:cNvPr id="18" name="Freeform 17">
              <a:extLst>
                <a:ext uri="{FF2B5EF4-FFF2-40B4-BE49-F238E27FC236}">
                  <a16:creationId xmlns:a16="http://schemas.microsoft.com/office/drawing/2014/main" xmlns="" id="{DE179DBB-35C4-FE44-B0EC-25280291A37E}"/>
                </a:ext>
              </a:extLst>
            </p:cNvPr>
            <p:cNvSpPr/>
            <p:nvPr/>
          </p:nvSpPr>
          <p:spPr>
            <a:xfrm>
              <a:off x="6294860" y="3134390"/>
              <a:ext cx="702446"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43292" rIns="0" bIns="43292" numCol="1" spcCol="1270" anchor="ctr" anchorCtr="0">
              <a:noAutofit/>
            </a:bodyPr>
            <a:lstStyle/>
            <a:p>
              <a:pPr algn="ctr" defTabSz="333367">
                <a:spcAft>
                  <a:spcPct val="35000"/>
                </a:spcAft>
              </a:pPr>
              <a:r>
                <a:rPr lang="en-US" sz="1000" dirty="0"/>
                <a:t>Smart contracts</a:t>
              </a:r>
            </a:p>
          </p:txBody>
        </p:sp>
        <p:sp>
          <p:nvSpPr>
            <p:cNvPr id="19" name="Freeform 18">
              <a:extLst>
                <a:ext uri="{FF2B5EF4-FFF2-40B4-BE49-F238E27FC236}">
                  <a16:creationId xmlns:a16="http://schemas.microsoft.com/office/drawing/2014/main" xmlns="" id="{93CE0CBC-6A1F-5446-B840-08E2E4633CA9}"/>
                </a:ext>
              </a:extLst>
            </p:cNvPr>
            <p:cNvSpPr/>
            <p:nvPr/>
          </p:nvSpPr>
          <p:spPr>
            <a:xfrm>
              <a:off x="7008372" y="3134390"/>
              <a:ext cx="613818"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44293" rIns="0" bIns="44293" numCol="1" spcCol="1270" anchor="ctr" anchorCtr="0">
              <a:noAutofit/>
            </a:bodyPr>
            <a:lstStyle/>
            <a:p>
              <a:pPr algn="ctr" defTabSz="350036">
                <a:spcAft>
                  <a:spcPct val="35000"/>
                </a:spcAft>
              </a:pPr>
              <a:r>
                <a:rPr lang="en-US" sz="1000" dirty="0"/>
                <a:t>Blockchain</a:t>
              </a:r>
            </a:p>
          </p:txBody>
        </p:sp>
        <p:sp>
          <p:nvSpPr>
            <p:cNvPr id="20" name="Freeform 19">
              <a:extLst>
                <a:ext uri="{FF2B5EF4-FFF2-40B4-BE49-F238E27FC236}">
                  <a16:creationId xmlns:a16="http://schemas.microsoft.com/office/drawing/2014/main" xmlns="" id="{1F444C43-86B3-4246-8D83-7140ACF5D763}"/>
                </a:ext>
              </a:extLst>
            </p:cNvPr>
            <p:cNvSpPr/>
            <p:nvPr/>
          </p:nvSpPr>
          <p:spPr>
            <a:xfrm>
              <a:off x="7633257" y="3134390"/>
              <a:ext cx="613818"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58580" rIns="0" bIns="58580" numCol="1" spcCol="1270" anchor="ctr" anchorCtr="0">
              <a:noAutofit/>
            </a:bodyPr>
            <a:lstStyle/>
            <a:p>
              <a:pPr algn="ctr" defTabSz="533387">
                <a:spcAft>
                  <a:spcPct val="35000"/>
                </a:spcAft>
              </a:pPr>
              <a:r>
                <a:rPr lang="en-US" sz="1000" dirty="0"/>
                <a:t>IoT</a:t>
              </a:r>
            </a:p>
          </p:txBody>
        </p:sp>
        <p:sp>
          <p:nvSpPr>
            <p:cNvPr id="21" name="Freeform 20">
              <a:extLst>
                <a:ext uri="{FF2B5EF4-FFF2-40B4-BE49-F238E27FC236}">
                  <a16:creationId xmlns:a16="http://schemas.microsoft.com/office/drawing/2014/main" xmlns="" id="{5296B656-1B29-1F42-8597-2A0E5FE06857}"/>
                </a:ext>
              </a:extLst>
            </p:cNvPr>
            <p:cNvSpPr/>
            <p:nvPr/>
          </p:nvSpPr>
          <p:spPr>
            <a:xfrm>
              <a:off x="8258139" y="3134390"/>
              <a:ext cx="613818"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47150" rIns="0" bIns="47150" numCol="1" spcCol="1270" anchor="ctr" anchorCtr="0">
              <a:noAutofit/>
            </a:bodyPr>
            <a:lstStyle/>
            <a:p>
              <a:pPr algn="ctr" defTabSz="400040">
                <a:spcAft>
                  <a:spcPct val="35000"/>
                </a:spcAft>
              </a:pPr>
              <a:r>
                <a:rPr lang="en-US" sz="1000" dirty="0"/>
                <a:t>Others</a:t>
              </a:r>
            </a:p>
          </p:txBody>
        </p:sp>
      </p:grpSp>
      <p:sp>
        <p:nvSpPr>
          <p:cNvPr id="3" name="Rectangle 2"/>
          <p:cNvSpPr/>
          <p:nvPr/>
        </p:nvSpPr>
        <p:spPr>
          <a:xfrm>
            <a:off x="800042" y="2811714"/>
            <a:ext cx="8024731" cy="2565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852486" y="2811713"/>
            <a:ext cx="4898862" cy="2484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926155" y="2811714"/>
            <a:ext cx="4898862" cy="2199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3600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IPA Ecosystem in Audit</a:t>
            </a:r>
            <a:endParaRPr lang="en-US" sz="2800" dirty="0"/>
          </a:p>
        </p:txBody>
      </p:sp>
      <p:sp>
        <p:nvSpPr>
          <p:cNvPr id="4" name="Slide Number Placeholder 3"/>
          <p:cNvSpPr>
            <a:spLocks noGrp="1"/>
          </p:cNvSpPr>
          <p:nvPr>
            <p:ph type="sldNum" sz="quarter" idx="10"/>
          </p:nvPr>
        </p:nvSpPr>
        <p:spPr>
          <a:xfrm>
            <a:off x="6517487" y="6146936"/>
            <a:ext cx="2133600" cy="476250"/>
          </a:xfrm>
        </p:spPr>
        <p:txBody>
          <a:bodyPr/>
          <a:lstStyle/>
          <a:p>
            <a:pPr>
              <a:defRPr/>
            </a:pPr>
            <a:fld id="{45488343-B159-074D-B355-B61FD1A20D53}" type="slidenum">
              <a:rPr lang="en-US" smtClean="0"/>
              <a:pPr>
                <a:defRPr/>
              </a:pPr>
              <a:t>9</a:t>
            </a:fld>
            <a:endParaRPr lang="en-US"/>
          </a:p>
        </p:txBody>
      </p:sp>
      <p:grpSp>
        <p:nvGrpSpPr>
          <p:cNvPr id="5" name="Group 4">
            <a:extLst>
              <a:ext uri="{FF2B5EF4-FFF2-40B4-BE49-F238E27FC236}">
                <a16:creationId xmlns:a16="http://schemas.microsoft.com/office/drawing/2014/main" xmlns="" id="{58AC9881-2551-264C-A51C-A71D85A2C8F2}"/>
              </a:ext>
            </a:extLst>
          </p:cNvPr>
          <p:cNvGrpSpPr/>
          <p:nvPr/>
        </p:nvGrpSpPr>
        <p:grpSpPr>
          <a:xfrm>
            <a:off x="279400" y="1981200"/>
            <a:ext cx="8534400" cy="3314700"/>
            <a:chOff x="266218" y="933874"/>
            <a:chExt cx="8607013" cy="3488000"/>
          </a:xfrm>
          <a:effectLst/>
        </p:grpSpPr>
        <p:sp>
          <p:nvSpPr>
            <p:cNvPr id="6" name="Freeform 3">
              <a:extLst>
                <a:ext uri="{FF2B5EF4-FFF2-40B4-BE49-F238E27FC236}">
                  <a16:creationId xmlns:a16="http://schemas.microsoft.com/office/drawing/2014/main" xmlns="" id="{F10ECC19-A7BB-ED47-81C2-83869D7E2918}"/>
                </a:ext>
              </a:extLst>
            </p:cNvPr>
            <p:cNvSpPr/>
            <p:nvPr/>
          </p:nvSpPr>
          <p:spPr>
            <a:xfrm>
              <a:off x="270767" y="933874"/>
              <a:ext cx="8602463" cy="801495"/>
            </a:xfrm>
            <a:prstGeom prst="rect">
              <a:avLst/>
            </a:prstGeom>
            <a:solidFill>
              <a:schemeClr val="bg1">
                <a:lumMod val="50000"/>
              </a:schemeClr>
            </a:solidFill>
            <a:ln>
              <a:noFill/>
            </a:ln>
            <a:effectLst/>
          </p:spPr>
          <p:style>
            <a:lnRef idx="3">
              <a:schemeClr val="lt1">
                <a:hueOff val="0"/>
                <a:satOff val="0"/>
                <a:lumOff val="0"/>
                <a:alphaOff val="0"/>
              </a:schemeClr>
            </a:lnRef>
            <a:fillRef idx="1">
              <a:schemeClr val="accent1">
                <a:shade val="80000"/>
                <a:hueOff val="0"/>
                <a:satOff val="0"/>
                <a:lumOff val="0"/>
                <a:alphaOff val="0"/>
              </a:schemeClr>
            </a:fillRef>
            <a:effectRef idx="1">
              <a:schemeClr val="accent1">
                <a:shade val="80000"/>
                <a:hueOff val="0"/>
                <a:satOff val="0"/>
                <a:lumOff val="0"/>
                <a:alphaOff val="0"/>
              </a:schemeClr>
            </a:effectRef>
            <a:fontRef idx="minor">
              <a:schemeClr val="lt1"/>
            </a:fontRef>
          </p:style>
          <p:txBody>
            <a:bodyPr spcFirstLastPara="0" vert="horz" wrap="square" lIns="86186" tIns="86186" rIns="86186" bIns="86186" numCol="1" spcCol="1270" anchor="ctr" anchorCtr="0">
              <a:noAutofit/>
            </a:bodyPr>
            <a:lstStyle/>
            <a:p>
              <a:pPr algn="ctr" defTabSz="800080">
                <a:lnSpc>
                  <a:spcPct val="90000"/>
                </a:lnSpc>
                <a:spcAft>
                  <a:spcPct val="35000"/>
                </a:spcAft>
              </a:pPr>
              <a:r>
                <a:rPr lang="en-US" sz="2800" dirty="0" smtClean="0"/>
                <a:t>IPA Ecosystem</a:t>
              </a:r>
              <a:endParaRPr lang="en-US" sz="2800" dirty="0"/>
            </a:p>
          </p:txBody>
        </p:sp>
        <p:sp>
          <p:nvSpPr>
            <p:cNvPr id="7" name="Freeform 4">
              <a:extLst>
                <a:ext uri="{FF2B5EF4-FFF2-40B4-BE49-F238E27FC236}">
                  <a16:creationId xmlns:a16="http://schemas.microsoft.com/office/drawing/2014/main" xmlns="" id="{559FEF00-1D3A-2844-954B-0E03449ECE6A}"/>
                </a:ext>
              </a:extLst>
            </p:cNvPr>
            <p:cNvSpPr/>
            <p:nvPr/>
          </p:nvSpPr>
          <p:spPr>
            <a:xfrm>
              <a:off x="795990" y="1826737"/>
              <a:ext cx="3135424" cy="1221703"/>
            </a:xfrm>
            <a:prstGeom prst="rect">
              <a:avLst/>
            </a:prstGeom>
            <a:solidFill>
              <a:schemeClr val="tx2"/>
            </a:solidFill>
            <a:ln>
              <a:noFill/>
            </a:ln>
            <a:effectLst/>
          </p:spPr>
          <p:style>
            <a:lnRef idx="3">
              <a:schemeClr val="lt1">
                <a:hueOff val="0"/>
                <a:satOff val="0"/>
                <a:lumOff val="0"/>
                <a:alphaOff val="0"/>
              </a:schemeClr>
            </a:lnRef>
            <a:fillRef idx="1">
              <a:schemeClr val="accent1">
                <a:tint val="99000"/>
                <a:hueOff val="0"/>
                <a:satOff val="0"/>
                <a:lumOff val="0"/>
                <a:alphaOff val="0"/>
              </a:schemeClr>
            </a:fillRef>
            <a:effectRef idx="1">
              <a:schemeClr val="accent1">
                <a:tint val="99000"/>
                <a:hueOff val="0"/>
                <a:satOff val="0"/>
                <a:lumOff val="0"/>
                <a:alphaOff val="0"/>
              </a:schemeClr>
            </a:effectRef>
            <a:fontRef idx="minor">
              <a:schemeClr val="lt1"/>
            </a:fontRef>
          </p:style>
          <p:txBody>
            <a:bodyPr spcFirstLastPara="0" vert="horz" wrap="square" lIns="83987" tIns="83987" rIns="83987" bIns="83987" numCol="1" spcCol="1270" anchor="ctr" anchorCtr="0">
              <a:noAutofit/>
            </a:bodyPr>
            <a:lstStyle/>
            <a:p>
              <a:pPr algn="ctr" defTabSz="666734">
                <a:lnSpc>
                  <a:spcPct val="90000"/>
                </a:lnSpc>
                <a:spcAft>
                  <a:spcPct val="35000"/>
                </a:spcAft>
              </a:pPr>
              <a:r>
                <a:rPr lang="en-US" sz="2000" dirty="0"/>
                <a:t>Artificial intelligence</a:t>
              </a:r>
            </a:p>
          </p:txBody>
        </p:sp>
        <p:sp>
          <p:nvSpPr>
            <p:cNvPr id="8" name="Freeform 6">
              <a:extLst>
                <a:ext uri="{FF2B5EF4-FFF2-40B4-BE49-F238E27FC236}">
                  <a16:creationId xmlns:a16="http://schemas.microsoft.com/office/drawing/2014/main" xmlns="" id="{AF68766E-EBDE-DE4A-9928-1344EEF7AA67}"/>
                </a:ext>
              </a:extLst>
            </p:cNvPr>
            <p:cNvSpPr/>
            <p:nvPr/>
          </p:nvSpPr>
          <p:spPr>
            <a:xfrm>
              <a:off x="795990" y="3134390"/>
              <a:ext cx="681647"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46059" rIns="0" bIns="46059" numCol="1" spcCol="1270" anchor="ctr" anchorCtr="0">
              <a:noAutofit/>
            </a:bodyPr>
            <a:lstStyle/>
            <a:p>
              <a:pPr algn="ctr" defTabSz="350036">
                <a:spcAft>
                  <a:spcPct val="35000"/>
                </a:spcAft>
              </a:pPr>
              <a:r>
                <a:rPr lang="en-US" sz="1050" dirty="0"/>
                <a:t>Machine learning</a:t>
              </a:r>
            </a:p>
          </p:txBody>
        </p:sp>
        <p:sp>
          <p:nvSpPr>
            <p:cNvPr id="9" name="Freeform 7">
              <a:extLst>
                <a:ext uri="{FF2B5EF4-FFF2-40B4-BE49-F238E27FC236}">
                  <a16:creationId xmlns:a16="http://schemas.microsoft.com/office/drawing/2014/main" xmlns="" id="{F15896CC-576A-FA47-AA77-E68D5D357268}"/>
                </a:ext>
              </a:extLst>
            </p:cNvPr>
            <p:cNvSpPr/>
            <p:nvPr/>
          </p:nvSpPr>
          <p:spPr>
            <a:xfrm>
              <a:off x="1502809" y="3134390"/>
              <a:ext cx="786998"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48320" rIns="0" bIns="48320" numCol="1" spcCol="1270" anchor="ctr" anchorCtr="0">
              <a:noAutofit/>
            </a:bodyPr>
            <a:lstStyle/>
            <a:p>
              <a:pPr algn="ctr" defTabSz="350036">
                <a:spcAft>
                  <a:spcPct val="35000"/>
                </a:spcAft>
              </a:pPr>
              <a:r>
                <a:rPr lang="en-US" sz="1050" dirty="0"/>
                <a:t>Computer vision</a:t>
              </a:r>
            </a:p>
          </p:txBody>
        </p:sp>
        <p:sp>
          <p:nvSpPr>
            <p:cNvPr id="10" name="Freeform 8">
              <a:extLst>
                <a:ext uri="{FF2B5EF4-FFF2-40B4-BE49-F238E27FC236}">
                  <a16:creationId xmlns:a16="http://schemas.microsoft.com/office/drawing/2014/main" xmlns="" id="{DD6ACE60-4E28-9A40-92C4-8FFFCE16B4D0}"/>
                </a:ext>
              </a:extLst>
            </p:cNvPr>
            <p:cNvSpPr/>
            <p:nvPr/>
          </p:nvSpPr>
          <p:spPr>
            <a:xfrm>
              <a:off x="2314980" y="3134390"/>
              <a:ext cx="545347"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43134" rIns="0" bIns="43134" numCol="1" spcCol="1270" anchor="ctr" anchorCtr="0">
              <a:noAutofit/>
            </a:bodyPr>
            <a:lstStyle/>
            <a:p>
              <a:pPr algn="ctr" defTabSz="366704">
                <a:spcAft>
                  <a:spcPct val="35000"/>
                </a:spcAft>
              </a:pPr>
              <a:r>
                <a:rPr lang="en-US" sz="1050" dirty="0"/>
                <a:t>Virtual agent</a:t>
              </a:r>
            </a:p>
          </p:txBody>
        </p:sp>
        <p:sp>
          <p:nvSpPr>
            <p:cNvPr id="11" name="Freeform 9">
              <a:extLst>
                <a:ext uri="{FF2B5EF4-FFF2-40B4-BE49-F238E27FC236}">
                  <a16:creationId xmlns:a16="http://schemas.microsoft.com/office/drawing/2014/main" xmlns="" id="{95E298D6-6B4D-2949-85FA-DBC59D9A4016}"/>
                </a:ext>
              </a:extLst>
            </p:cNvPr>
            <p:cNvSpPr/>
            <p:nvPr/>
          </p:nvSpPr>
          <p:spPr>
            <a:xfrm>
              <a:off x="2885500" y="3134390"/>
              <a:ext cx="421412"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40475" rIns="0" bIns="40475" numCol="1" spcCol="1270" anchor="ctr" anchorCtr="0">
              <a:noAutofit/>
            </a:bodyPr>
            <a:lstStyle/>
            <a:p>
              <a:pPr algn="ctr" defTabSz="366704">
                <a:lnSpc>
                  <a:spcPts val="900"/>
                </a:lnSpc>
              </a:pPr>
              <a:r>
                <a:rPr lang="en-US" sz="1050" dirty="0"/>
                <a:t>NLP/</a:t>
              </a:r>
            </a:p>
            <a:p>
              <a:pPr algn="ctr" defTabSz="366704">
                <a:lnSpc>
                  <a:spcPts val="900"/>
                </a:lnSpc>
              </a:pPr>
              <a:r>
                <a:rPr lang="en-US" sz="1050" dirty="0"/>
                <a:t>NLG</a:t>
              </a:r>
            </a:p>
          </p:txBody>
        </p:sp>
        <p:sp>
          <p:nvSpPr>
            <p:cNvPr id="12" name="Freeform 10">
              <a:extLst>
                <a:ext uri="{FF2B5EF4-FFF2-40B4-BE49-F238E27FC236}">
                  <a16:creationId xmlns:a16="http://schemas.microsoft.com/office/drawing/2014/main" xmlns="" id="{E4776F99-DDA8-954B-ACB4-75BD7DDEBEFD}"/>
                </a:ext>
              </a:extLst>
            </p:cNvPr>
            <p:cNvSpPr/>
            <p:nvPr/>
          </p:nvSpPr>
          <p:spPr>
            <a:xfrm>
              <a:off x="3332084" y="3134390"/>
              <a:ext cx="599330"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47150" rIns="0" bIns="47150" numCol="1" spcCol="1270" anchor="ctr" anchorCtr="0">
              <a:noAutofit/>
            </a:bodyPr>
            <a:lstStyle/>
            <a:p>
              <a:pPr algn="ctr" defTabSz="400040">
                <a:spcAft>
                  <a:spcPct val="35000"/>
                </a:spcAft>
              </a:pPr>
              <a:r>
                <a:rPr lang="en-US" sz="1050" dirty="0"/>
                <a:t>Others</a:t>
              </a:r>
            </a:p>
          </p:txBody>
        </p:sp>
        <p:sp>
          <p:nvSpPr>
            <p:cNvPr id="13" name="Freeform 12">
              <a:extLst>
                <a:ext uri="{FF2B5EF4-FFF2-40B4-BE49-F238E27FC236}">
                  <a16:creationId xmlns:a16="http://schemas.microsoft.com/office/drawing/2014/main" xmlns="" id="{353A81FD-9136-D44D-B5E5-CF87C8225DF8}"/>
                </a:ext>
              </a:extLst>
            </p:cNvPr>
            <p:cNvSpPr/>
            <p:nvPr/>
          </p:nvSpPr>
          <p:spPr>
            <a:xfrm>
              <a:off x="266218" y="1826736"/>
              <a:ext cx="512732" cy="1221703"/>
            </a:xfrm>
            <a:prstGeom prst="rect">
              <a:avLst/>
            </a:prstGeom>
            <a:solidFill>
              <a:schemeClr val="tx2"/>
            </a:solidFill>
            <a:ln>
              <a:noFill/>
            </a:ln>
            <a:effectLst/>
          </p:spPr>
          <p:style>
            <a:lnRef idx="3">
              <a:schemeClr val="lt1">
                <a:hueOff val="0"/>
                <a:satOff val="0"/>
                <a:lumOff val="0"/>
                <a:alphaOff val="0"/>
              </a:schemeClr>
            </a:lnRef>
            <a:fillRef idx="1">
              <a:schemeClr val="accent1">
                <a:tint val="99000"/>
                <a:hueOff val="0"/>
                <a:satOff val="0"/>
                <a:lumOff val="0"/>
                <a:alphaOff val="0"/>
              </a:schemeClr>
            </a:fillRef>
            <a:effectRef idx="1">
              <a:schemeClr val="accent1">
                <a:tint val="99000"/>
                <a:hueOff val="0"/>
                <a:satOff val="0"/>
                <a:lumOff val="0"/>
                <a:alphaOff val="0"/>
              </a:schemeClr>
            </a:effectRef>
            <a:fontRef idx="minor">
              <a:schemeClr val="lt1"/>
            </a:fontRef>
          </p:style>
          <p:txBody>
            <a:bodyPr spcFirstLastPara="0" vert="horz" wrap="square" lIns="58580" tIns="58580" rIns="58580" bIns="58580" numCol="1" spcCol="1270" anchor="ctr" anchorCtr="0">
              <a:noAutofit/>
            </a:bodyPr>
            <a:lstStyle/>
            <a:p>
              <a:pPr algn="ctr" defTabSz="533387">
                <a:lnSpc>
                  <a:spcPct val="90000"/>
                </a:lnSpc>
                <a:spcAft>
                  <a:spcPct val="35000"/>
                </a:spcAft>
              </a:pPr>
              <a:r>
                <a:rPr lang="en-US" sz="1400" dirty="0"/>
                <a:t>RPA</a:t>
              </a:r>
            </a:p>
          </p:txBody>
        </p:sp>
        <p:sp>
          <p:nvSpPr>
            <p:cNvPr id="14" name="Freeform 13">
              <a:extLst>
                <a:ext uri="{FF2B5EF4-FFF2-40B4-BE49-F238E27FC236}">
                  <a16:creationId xmlns:a16="http://schemas.microsoft.com/office/drawing/2014/main" xmlns="" id="{DD3EA8F9-BB05-1446-8814-BC6808029458}"/>
                </a:ext>
              </a:extLst>
            </p:cNvPr>
            <p:cNvSpPr/>
            <p:nvPr/>
          </p:nvSpPr>
          <p:spPr>
            <a:xfrm>
              <a:off x="3962496" y="1826737"/>
              <a:ext cx="895702" cy="1221702"/>
            </a:xfrm>
            <a:prstGeom prst="rect">
              <a:avLst/>
            </a:prstGeom>
            <a:solidFill>
              <a:schemeClr val="tx2"/>
            </a:solidFill>
            <a:ln>
              <a:noFill/>
            </a:ln>
            <a:effectLst/>
          </p:spPr>
          <p:style>
            <a:lnRef idx="3">
              <a:schemeClr val="lt1">
                <a:hueOff val="0"/>
                <a:satOff val="0"/>
                <a:lumOff val="0"/>
                <a:alphaOff val="0"/>
              </a:schemeClr>
            </a:lnRef>
            <a:fillRef idx="1">
              <a:schemeClr val="accent1">
                <a:tint val="99000"/>
                <a:hueOff val="0"/>
                <a:satOff val="0"/>
                <a:lumOff val="0"/>
                <a:alphaOff val="0"/>
              </a:schemeClr>
            </a:fillRef>
            <a:effectRef idx="1">
              <a:schemeClr val="accent1">
                <a:tint val="99000"/>
                <a:hueOff val="0"/>
                <a:satOff val="0"/>
                <a:lumOff val="0"/>
                <a:alphaOff val="0"/>
              </a:schemeClr>
            </a:effectRef>
            <a:fontRef idx="minor">
              <a:schemeClr val="lt1"/>
            </a:fontRef>
          </p:style>
          <p:txBody>
            <a:bodyPr spcFirstLastPara="0" vert="horz" wrap="square" lIns="54528" tIns="54528" rIns="54528" bIns="54528" numCol="1" spcCol="1270" anchor="ctr" anchorCtr="0">
              <a:noAutofit/>
            </a:bodyPr>
            <a:lstStyle/>
            <a:p>
              <a:pPr algn="ctr" defTabSz="400040">
                <a:lnSpc>
                  <a:spcPct val="90000"/>
                </a:lnSpc>
                <a:spcAft>
                  <a:spcPct val="35000"/>
                </a:spcAft>
              </a:pPr>
              <a:r>
                <a:rPr lang="en-US" sz="1200" dirty="0"/>
                <a:t>Cognitive computing</a:t>
              </a:r>
            </a:p>
          </p:txBody>
        </p:sp>
        <p:sp>
          <p:nvSpPr>
            <p:cNvPr id="15" name="Freeform 14">
              <a:extLst>
                <a:ext uri="{FF2B5EF4-FFF2-40B4-BE49-F238E27FC236}">
                  <a16:creationId xmlns:a16="http://schemas.microsoft.com/office/drawing/2014/main" xmlns="" id="{29C9654B-B040-7447-AE1F-7A88A8774C6E}"/>
                </a:ext>
              </a:extLst>
            </p:cNvPr>
            <p:cNvSpPr/>
            <p:nvPr/>
          </p:nvSpPr>
          <p:spPr>
            <a:xfrm>
              <a:off x="4889279" y="1826736"/>
              <a:ext cx="3983952" cy="1221702"/>
            </a:xfrm>
            <a:prstGeom prst="rect">
              <a:avLst/>
            </a:prstGeom>
            <a:solidFill>
              <a:schemeClr val="tx2"/>
            </a:solidFill>
            <a:ln>
              <a:noFill/>
            </a:ln>
            <a:effectLst/>
          </p:spPr>
          <p:style>
            <a:lnRef idx="3">
              <a:schemeClr val="lt1">
                <a:hueOff val="0"/>
                <a:satOff val="0"/>
                <a:lumOff val="0"/>
                <a:alphaOff val="0"/>
              </a:schemeClr>
            </a:lnRef>
            <a:fillRef idx="1">
              <a:schemeClr val="accent1">
                <a:tint val="99000"/>
                <a:hueOff val="0"/>
                <a:satOff val="0"/>
                <a:lumOff val="0"/>
                <a:alphaOff val="0"/>
              </a:schemeClr>
            </a:fillRef>
            <a:effectRef idx="1">
              <a:schemeClr val="accent1">
                <a:tint val="99000"/>
                <a:hueOff val="0"/>
                <a:satOff val="0"/>
                <a:lumOff val="0"/>
                <a:alphaOff val="0"/>
              </a:schemeClr>
            </a:effectRef>
            <a:fontRef idx="minor">
              <a:schemeClr val="lt1"/>
            </a:fontRef>
          </p:style>
          <p:txBody>
            <a:bodyPr spcFirstLastPara="0" vert="horz" wrap="square" lIns="82532" tIns="82532" rIns="82532" bIns="82532" numCol="1" spcCol="1270" anchor="ctr" anchorCtr="0">
              <a:noAutofit/>
            </a:bodyPr>
            <a:lstStyle/>
            <a:p>
              <a:pPr algn="ctr" defTabSz="666734">
                <a:lnSpc>
                  <a:spcPct val="90000"/>
                </a:lnSpc>
                <a:spcAft>
                  <a:spcPct val="35000"/>
                </a:spcAft>
              </a:pPr>
              <a:r>
                <a:rPr lang="en-US" sz="2000" dirty="0"/>
                <a:t>Other technologies</a:t>
              </a:r>
            </a:p>
          </p:txBody>
        </p:sp>
        <p:sp>
          <p:nvSpPr>
            <p:cNvPr id="16" name="Freeform 15">
              <a:extLst>
                <a:ext uri="{FF2B5EF4-FFF2-40B4-BE49-F238E27FC236}">
                  <a16:creationId xmlns:a16="http://schemas.microsoft.com/office/drawing/2014/main" xmlns="" id="{E41A2C5D-8847-F54C-AF61-1D2AE10FD76B}"/>
                </a:ext>
              </a:extLst>
            </p:cNvPr>
            <p:cNvSpPr/>
            <p:nvPr/>
          </p:nvSpPr>
          <p:spPr>
            <a:xfrm>
              <a:off x="4889279" y="3134389"/>
              <a:ext cx="769629"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44699" rIns="0" bIns="44699" numCol="1" spcCol="1270" anchor="ctr" anchorCtr="0">
              <a:noAutofit/>
            </a:bodyPr>
            <a:lstStyle/>
            <a:p>
              <a:pPr algn="ctr" defTabSz="333367">
                <a:spcAft>
                  <a:spcPct val="35000"/>
                </a:spcAft>
              </a:pPr>
              <a:r>
                <a:rPr lang="en-US" sz="1000" dirty="0"/>
                <a:t>Data analytics</a:t>
              </a:r>
            </a:p>
          </p:txBody>
        </p:sp>
        <p:sp>
          <p:nvSpPr>
            <p:cNvPr id="17" name="Freeform 16">
              <a:extLst>
                <a:ext uri="{FF2B5EF4-FFF2-40B4-BE49-F238E27FC236}">
                  <a16:creationId xmlns:a16="http://schemas.microsoft.com/office/drawing/2014/main" xmlns="" id="{BD7476C5-53DF-8042-9D90-89A0C9490F74}"/>
                </a:ext>
              </a:extLst>
            </p:cNvPr>
            <p:cNvSpPr/>
            <p:nvPr/>
          </p:nvSpPr>
          <p:spPr>
            <a:xfrm>
              <a:off x="5669975" y="3134390"/>
              <a:ext cx="613818"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44293" rIns="0" bIns="44293" numCol="1" spcCol="1270" anchor="ctr" anchorCtr="0">
              <a:noAutofit/>
            </a:bodyPr>
            <a:lstStyle/>
            <a:p>
              <a:pPr algn="ctr" defTabSz="350036">
                <a:spcAft>
                  <a:spcPct val="35000"/>
                </a:spcAft>
              </a:pPr>
              <a:r>
                <a:rPr lang="en-US" sz="1000" dirty="0"/>
                <a:t>Drones</a:t>
              </a:r>
            </a:p>
          </p:txBody>
        </p:sp>
        <p:sp>
          <p:nvSpPr>
            <p:cNvPr id="18" name="Freeform 17">
              <a:extLst>
                <a:ext uri="{FF2B5EF4-FFF2-40B4-BE49-F238E27FC236}">
                  <a16:creationId xmlns:a16="http://schemas.microsoft.com/office/drawing/2014/main" xmlns="" id="{DE179DBB-35C4-FE44-B0EC-25280291A37E}"/>
                </a:ext>
              </a:extLst>
            </p:cNvPr>
            <p:cNvSpPr/>
            <p:nvPr/>
          </p:nvSpPr>
          <p:spPr>
            <a:xfrm>
              <a:off x="6294860" y="3134390"/>
              <a:ext cx="702446"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43292" rIns="0" bIns="43292" numCol="1" spcCol="1270" anchor="ctr" anchorCtr="0">
              <a:noAutofit/>
            </a:bodyPr>
            <a:lstStyle/>
            <a:p>
              <a:pPr algn="ctr" defTabSz="333367">
                <a:spcAft>
                  <a:spcPct val="35000"/>
                </a:spcAft>
              </a:pPr>
              <a:r>
                <a:rPr lang="en-US" sz="1000" dirty="0"/>
                <a:t>Smart contracts</a:t>
              </a:r>
            </a:p>
          </p:txBody>
        </p:sp>
        <p:sp>
          <p:nvSpPr>
            <p:cNvPr id="19" name="Freeform 18">
              <a:extLst>
                <a:ext uri="{FF2B5EF4-FFF2-40B4-BE49-F238E27FC236}">
                  <a16:creationId xmlns:a16="http://schemas.microsoft.com/office/drawing/2014/main" xmlns="" id="{93CE0CBC-6A1F-5446-B840-08E2E4633CA9}"/>
                </a:ext>
              </a:extLst>
            </p:cNvPr>
            <p:cNvSpPr/>
            <p:nvPr/>
          </p:nvSpPr>
          <p:spPr>
            <a:xfrm>
              <a:off x="7008372" y="3134390"/>
              <a:ext cx="613818"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44293" rIns="0" bIns="44293" numCol="1" spcCol="1270" anchor="ctr" anchorCtr="0">
              <a:noAutofit/>
            </a:bodyPr>
            <a:lstStyle/>
            <a:p>
              <a:pPr algn="ctr" defTabSz="350036">
                <a:spcAft>
                  <a:spcPct val="35000"/>
                </a:spcAft>
              </a:pPr>
              <a:r>
                <a:rPr lang="en-US" sz="1000" dirty="0"/>
                <a:t>Blockchain</a:t>
              </a:r>
            </a:p>
          </p:txBody>
        </p:sp>
        <p:sp>
          <p:nvSpPr>
            <p:cNvPr id="20" name="Freeform 19">
              <a:extLst>
                <a:ext uri="{FF2B5EF4-FFF2-40B4-BE49-F238E27FC236}">
                  <a16:creationId xmlns:a16="http://schemas.microsoft.com/office/drawing/2014/main" xmlns="" id="{1F444C43-86B3-4246-8D83-7140ACF5D763}"/>
                </a:ext>
              </a:extLst>
            </p:cNvPr>
            <p:cNvSpPr/>
            <p:nvPr/>
          </p:nvSpPr>
          <p:spPr>
            <a:xfrm>
              <a:off x="7633257" y="3134390"/>
              <a:ext cx="613818"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58580" rIns="0" bIns="58580" numCol="1" spcCol="1270" anchor="ctr" anchorCtr="0">
              <a:noAutofit/>
            </a:bodyPr>
            <a:lstStyle/>
            <a:p>
              <a:pPr algn="ctr" defTabSz="533387">
                <a:spcAft>
                  <a:spcPct val="35000"/>
                </a:spcAft>
              </a:pPr>
              <a:r>
                <a:rPr lang="en-US" sz="1000" dirty="0"/>
                <a:t>IoT</a:t>
              </a:r>
            </a:p>
          </p:txBody>
        </p:sp>
        <p:sp>
          <p:nvSpPr>
            <p:cNvPr id="21" name="Freeform 20">
              <a:extLst>
                <a:ext uri="{FF2B5EF4-FFF2-40B4-BE49-F238E27FC236}">
                  <a16:creationId xmlns:a16="http://schemas.microsoft.com/office/drawing/2014/main" xmlns="" id="{5296B656-1B29-1F42-8597-2A0E5FE06857}"/>
                </a:ext>
              </a:extLst>
            </p:cNvPr>
            <p:cNvSpPr/>
            <p:nvPr/>
          </p:nvSpPr>
          <p:spPr>
            <a:xfrm>
              <a:off x="8258139" y="3134390"/>
              <a:ext cx="613818" cy="1287484"/>
            </a:xfrm>
            <a:prstGeom prst="rect">
              <a:avLst/>
            </a:prstGeom>
            <a:solidFill>
              <a:schemeClr val="accent3"/>
            </a:solidFill>
            <a:ln>
              <a:noFill/>
            </a:ln>
            <a:effectLst/>
          </p:spPr>
          <p:style>
            <a:lnRef idx="3">
              <a:schemeClr val="lt1">
                <a:hueOff val="0"/>
                <a:satOff val="0"/>
                <a:lumOff val="0"/>
                <a:alphaOff val="0"/>
              </a:schemeClr>
            </a:lnRef>
            <a:fillRef idx="1">
              <a:schemeClr val="accent1">
                <a:tint val="80000"/>
                <a:hueOff val="0"/>
                <a:satOff val="0"/>
                <a:lumOff val="0"/>
                <a:alphaOff val="0"/>
              </a:schemeClr>
            </a:fillRef>
            <a:effectRef idx="1">
              <a:schemeClr val="accent1">
                <a:tint val="80000"/>
                <a:hueOff val="0"/>
                <a:satOff val="0"/>
                <a:lumOff val="0"/>
                <a:alphaOff val="0"/>
              </a:schemeClr>
            </a:effectRef>
            <a:fontRef idx="minor">
              <a:schemeClr val="lt1"/>
            </a:fontRef>
          </p:style>
          <p:txBody>
            <a:bodyPr spcFirstLastPara="0" vert="horz" wrap="square" lIns="0" tIns="47150" rIns="0" bIns="47150" numCol="1" spcCol="1270" anchor="ctr" anchorCtr="0">
              <a:noAutofit/>
            </a:bodyPr>
            <a:lstStyle/>
            <a:p>
              <a:pPr algn="ctr" defTabSz="400040">
                <a:spcAft>
                  <a:spcPct val="35000"/>
                </a:spcAft>
              </a:pPr>
              <a:r>
                <a:rPr lang="en-US" sz="1000" dirty="0"/>
                <a:t>Others</a:t>
              </a:r>
            </a:p>
          </p:txBody>
        </p:sp>
      </p:grpSp>
      <p:sp>
        <p:nvSpPr>
          <p:cNvPr id="22" name="Rectangle 21"/>
          <p:cNvSpPr/>
          <p:nvPr/>
        </p:nvSpPr>
        <p:spPr>
          <a:xfrm>
            <a:off x="4852486" y="2811713"/>
            <a:ext cx="4898862" cy="2484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926155" y="2811714"/>
            <a:ext cx="4898862" cy="2199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0776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RU_Template_Arial_G">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RU_Template_Verdana_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_Template_Verdana_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_Template_Verdana_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_Template_Verdana_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_Template_Verdana_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_Template_Verdana_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_Template_Verdana_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_Template_Verdana_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_Template_Verdana_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_Template_Verdana_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_Template_Verdana_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_Template_Verdana_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RU_Template_White_Arial_B</Template>
  <TotalTime>17595</TotalTime>
  <Words>1267</Words>
  <Application>Microsoft Macintosh PowerPoint</Application>
  <PresentationFormat>On-screen Show (4:3)</PresentationFormat>
  <Paragraphs>208</Paragraphs>
  <Slides>18</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Calibri</vt:lpstr>
      <vt:lpstr>Geneva</vt:lpstr>
      <vt:lpstr>Mangal</vt:lpstr>
      <vt:lpstr>Times New Roman</vt:lpstr>
      <vt:lpstr>ヒラギノ角ゴ Pro W3</vt:lpstr>
      <vt:lpstr>Arial</vt:lpstr>
      <vt:lpstr>RU_Template_Arial_G</vt:lpstr>
      <vt:lpstr>Intelligent Process Automation in Audit</vt:lpstr>
      <vt:lpstr>Overview</vt:lpstr>
      <vt:lpstr>Motivation</vt:lpstr>
      <vt:lpstr>Research Objectives and Contributions</vt:lpstr>
      <vt:lpstr>Introduction</vt:lpstr>
      <vt:lpstr>Introduction</vt:lpstr>
      <vt:lpstr>Introduction</vt:lpstr>
      <vt:lpstr>IPA Ecosystem in Audit</vt:lpstr>
      <vt:lpstr>IPA Ecosystem in Audit</vt:lpstr>
      <vt:lpstr>IPA Ecosystem in Audit</vt:lpstr>
      <vt:lpstr>IPA Ecosystem in Audit</vt:lpstr>
      <vt:lpstr>“Think-Feel-Do” loop of IPA</vt:lpstr>
      <vt:lpstr>The “Auditor-in-the-Loop” IPA Ecosystem</vt:lpstr>
      <vt:lpstr>The Audit Workflow Driven by IPA</vt:lpstr>
      <vt:lpstr>Framework of Implementing IPA in Audit</vt:lpstr>
      <vt:lpstr>IPA Facilitates Continuous Audit</vt:lpstr>
      <vt:lpstr>Conclusion</vt:lpstr>
      <vt:lpstr>Please contact me at: abigail.zhang@rutgers.edu </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tsun9920</dc:creator>
  <cp:lastModifiedBy>Microsoft Office User</cp:lastModifiedBy>
  <cp:revision>914</cp:revision>
  <cp:lastPrinted>2018-08-02T18:13:13Z</cp:lastPrinted>
  <dcterms:created xsi:type="dcterms:W3CDTF">2015-03-30T19:39:17Z</dcterms:created>
  <dcterms:modified xsi:type="dcterms:W3CDTF">2019-03-21T14:23:17Z</dcterms:modified>
</cp:coreProperties>
</file>